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84" r:id="rId3"/>
    <p:sldId id="258" r:id="rId4"/>
    <p:sldId id="266" r:id="rId5"/>
    <p:sldId id="267" r:id="rId6"/>
    <p:sldId id="285" r:id="rId7"/>
    <p:sldId id="270" r:id="rId8"/>
    <p:sldId id="297" r:id="rId9"/>
    <p:sldId id="294" r:id="rId10"/>
    <p:sldId id="298" r:id="rId11"/>
    <p:sldId id="273" r:id="rId12"/>
    <p:sldId id="276" r:id="rId13"/>
    <p:sldId id="277" r:id="rId14"/>
    <p:sldId id="274" r:id="rId15"/>
    <p:sldId id="278" r:id="rId16"/>
    <p:sldId id="295" r:id="rId17"/>
    <p:sldId id="296" r:id="rId18"/>
    <p:sldId id="299" r:id="rId19"/>
    <p:sldId id="269" r:id="rId20"/>
    <p:sldId id="283" r:id="rId21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477"/>
    <a:srgbClr val="CCCC00"/>
    <a:srgbClr val="D9D9D9"/>
    <a:srgbClr val="004D86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1" autoAdjust="0"/>
    <p:restoredTop sz="94657" autoAdjust="0"/>
  </p:normalViewPr>
  <p:slideViewPr>
    <p:cSldViewPr showGuides="1">
      <p:cViewPr varScale="1">
        <p:scale>
          <a:sx n="104" d="100"/>
          <a:sy n="104" d="100"/>
        </p:scale>
        <p:origin x="690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2023-02-14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7D9AC1-BC93-4CF6-9ADB-031E2966E5A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140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696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90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EC58CCE-3B4E-41D6-8C3A-7E268B165E3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626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47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503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2023-02-14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2023-02-14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2023-02-14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2023-02-14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2023-02-14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2023-02-14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2023-02-14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2023-02-14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2023-02-14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2023-02-14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2023-02-14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2023-02-14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11" name="Straight Connector 8"/>
          <p:cNvCxnSpPr/>
          <p:nvPr/>
        </p:nvCxnSpPr>
        <p:spPr bwMode="auto">
          <a:xfrm>
            <a:off x="4511678" y="3486974"/>
            <a:ext cx="3246439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 bwMode="auto">
          <a:xfrm>
            <a:off x="3887760" y="2017544"/>
            <a:ext cx="4468274" cy="15081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GDC 10</a:t>
            </a:r>
            <a:r>
              <a:rPr kumimoji="0" lang="ko-KR" altLang="en-US" sz="4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기</a:t>
            </a:r>
            <a:r>
              <a:rPr kumimoji="0" lang="en-US" altLang="ko-KR" sz="4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 Team2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엑센솔루션</a:t>
            </a:r>
            <a:endParaRPr kumimoji="0" lang="en-US" altLang="ko-KR" sz="44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0463" y="3729411"/>
            <a:ext cx="7329487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C#</a:t>
            </a:r>
            <a:r>
              <a: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기반 산업자동화</a:t>
            </a:r>
            <a:endParaRPr kumimoji="0"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S/W </a:t>
            </a:r>
            <a:r>
              <a: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 양성과정</a:t>
            </a: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정의서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331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393" cy="3653049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요구사항 정의서</a:t>
            </a: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6529388" y="2478088"/>
            <a:ext cx="47942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buFontTx/>
              <a:buChar char="-"/>
              <a:defRPr/>
            </a:pP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전반적인 프로젝트 구성 확인</a:t>
            </a:r>
            <a:endParaRPr kumimoji="0" lang="en-US" altLang="ko-KR" sz="20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latinLnBrk="1" hangingPunct="1">
              <a:defRPr/>
            </a:pP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  <a:p>
            <a:pPr algn="just" eaLnBrk="1" latinLnBrk="1" hangingPunct="1">
              <a:buFontTx/>
              <a:buChar char="-"/>
              <a:defRPr/>
            </a:pP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 분석 및 방향 도출</a:t>
            </a:r>
            <a:endParaRPr kumimoji="0" lang="en-US" altLang="ko-KR" sz="20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6CB50E-8B42-5090-4B69-9E7D6224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38" y="2320925"/>
            <a:ext cx="5508393" cy="36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2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화면기획서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331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393" cy="3653049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화면 기획서</a:t>
            </a: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6529388" y="2478088"/>
            <a:ext cx="47942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buFontTx/>
              <a:buChar char="-"/>
              <a:defRPr/>
            </a:pP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디자인 정의 및 화면 구성 설정</a:t>
            </a:r>
            <a:endParaRPr kumimoji="0" lang="en-US" altLang="ko-KR" sz="20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latinLnBrk="1" hangingPunct="1">
              <a:defRPr/>
            </a:pP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  <a:p>
            <a:pPr algn="just" eaLnBrk="1" latinLnBrk="1" hangingPunct="1">
              <a:buFontTx/>
              <a:buChar char="-"/>
              <a:defRPr/>
            </a:pP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세부 기능 설정 및 통일화</a:t>
            </a:r>
            <a:endParaRPr kumimoji="0" lang="en-US" altLang="ko-KR" sz="20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634C84-D2B6-D6CC-0561-BA3214FB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46" y="2320925"/>
            <a:ext cx="5503486" cy="36530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테이블 정의서</a:t>
              </a: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프로세스를 이해하고 이에 따라 필요한 테이블 작성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테이블간의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관계도를 통하여 필요한 </a:t>
              </a: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외래키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추가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8B1C32E-297D-64C7-5D59-B5F22C4CC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22" y="2320925"/>
            <a:ext cx="5456584" cy="36530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ERD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2246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 기반으로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ERD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기준정보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사용자 권한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코드 관리 등 권한 및 데이터 관리 관련 테이블 구성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제품 및 생산공정 관련 테이블 구성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indent="0" algn="just" eaLnBrk="1" hangingPunct="1">
                <a:spcBef>
                  <a:spcPct val="0"/>
                </a:spcBef>
                <a:buNone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* 데이터 분석 및 통계 테이블 구성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19DA6EA-DAC9-94AF-68A8-3B964145346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74860" y="2415312"/>
            <a:ext cx="5292354" cy="34619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536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5366" name="그룹 1"/>
          <p:cNvGrpSpPr>
            <a:grpSpLocks/>
          </p:cNvGrpSpPr>
          <p:nvPr/>
        </p:nvGrpSpPr>
        <p:grpSpPr bwMode="auto">
          <a:xfrm>
            <a:off x="782638" y="2320925"/>
            <a:ext cx="10641012" cy="4164013"/>
            <a:chOff x="782518" y="2321359"/>
            <a:chExt cx="10641280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19" y="6165379"/>
              <a:ext cx="2268595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기능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정의서</a:t>
              </a:r>
            </a:p>
          </p:txBody>
        </p:sp>
        <p:sp>
          <p:nvSpPr>
            <p:cNvPr id="15372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4894066" cy="193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화면기획서 기반으로 나온 페이지별 역할 정의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화면별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주요 기능 정의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동일한 기능 통일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A8E6C65-F0EF-0720-676E-1C913C745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39" y="2341886"/>
            <a:ext cx="5508495" cy="36530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3558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0" y="6165379"/>
              <a:ext cx="2508838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MES –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메인 및 로그인</a:t>
              </a:r>
            </a:p>
          </p:txBody>
        </p:sp>
        <p:sp>
          <p:nvSpPr>
            <p:cNvPr id="23564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3169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기본 양식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en-US" altLang="ko-KR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PopUp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화면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사용자 정의 컨트롤 표준화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indent="0" algn="just" eaLnBrk="1" hangingPunct="1">
                <a:spcBef>
                  <a:spcPct val="0"/>
                </a:spcBef>
                <a:buNone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* 검색 컨트롤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컨트롤별 크기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및 위치 정의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메뉴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검색바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표 등 색상 표준화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indent="0" algn="just" eaLnBrk="1" hangingPunct="1">
                <a:spcBef>
                  <a:spcPct val="0"/>
                </a:spcBef>
                <a:buNone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* 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(60, 75, 80) / (211, 226, 223)</a:t>
              </a: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맑은 고딕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11 / 24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포인트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CRUD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및 메인 화면 아이콘 통일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79F1F00-057A-D9A6-8AD8-093D6125A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38" y="2320924"/>
            <a:ext cx="5508378" cy="36530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01CFBEB-8EE5-DCD8-FEF0-C25314FC3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217" y="3351502"/>
            <a:ext cx="2748904" cy="159189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743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12734" y="1556792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ko-KR" altLang="en-US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7" name="모서리가 둥근 직사각형 48">
            <a:extLst>
              <a:ext uri="{FF2B5EF4-FFF2-40B4-BE49-F238E27FC236}">
                <a16:creationId xmlns:a16="http://schemas.microsoft.com/office/drawing/2014/main" id="{EA521E12-453D-4AAD-A9C6-17F3DD3171C2}"/>
              </a:ext>
            </a:extLst>
          </p:cNvPr>
          <p:cNvSpPr/>
          <p:nvPr/>
        </p:nvSpPr>
        <p:spPr bwMode="auto">
          <a:xfrm>
            <a:off x="2223758" y="6047154"/>
            <a:ext cx="243128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</a:t>
            </a:r>
            <a:r>
              <a:rPr kumimoji="0" lang="ko-KR" altLang="en-US" sz="1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kumimoji="0" lang="en-US" altLang="ko-KR" sz="1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– </a:t>
            </a:r>
            <a:r>
              <a:rPr kumimoji="0" lang="ko-KR" altLang="en-US" sz="1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사용자그룹별권한설정</a:t>
            </a:r>
          </a:p>
        </p:txBody>
      </p:sp>
      <p:sp>
        <p:nvSpPr>
          <p:cNvPr id="18" name="Text Box 44">
            <a:extLst>
              <a:ext uri="{FF2B5EF4-FFF2-40B4-BE49-F238E27FC236}">
                <a16:creationId xmlns:a16="http://schemas.microsoft.com/office/drawing/2014/main" id="{9F4F27EB-0142-4E28-B0A3-23011465098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03839" y="2203172"/>
            <a:ext cx="5156967" cy="3420000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2" name="모서리가 둥근 직사각형 48">
            <a:extLst>
              <a:ext uri="{FF2B5EF4-FFF2-40B4-BE49-F238E27FC236}">
                <a16:creationId xmlns:a16="http://schemas.microsoft.com/office/drawing/2014/main" id="{E4270D8E-7625-451E-B22D-ED5E3BB2509A}"/>
              </a:ext>
            </a:extLst>
          </p:cNvPr>
          <p:cNvSpPr/>
          <p:nvPr/>
        </p:nvSpPr>
        <p:spPr bwMode="auto">
          <a:xfrm>
            <a:off x="8257906" y="6070657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 - </a:t>
            </a:r>
            <a:r>
              <a:rPr kumimoji="0" lang="ko-KR" altLang="en-US" sz="1400" dirty="0" err="1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시유작업시지생성</a:t>
            </a:r>
            <a:endParaRPr kumimoji="0" lang="ko-KR" altLang="en-US" sz="14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3" name="Text Box 44">
            <a:extLst>
              <a:ext uri="{FF2B5EF4-FFF2-40B4-BE49-F238E27FC236}">
                <a16:creationId xmlns:a16="http://schemas.microsoft.com/office/drawing/2014/main" id="{E0D4C02B-7A41-4CF2-8C27-D006726E652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542038" y="2203170"/>
            <a:ext cx="5156967" cy="3420000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F72A43-CFC8-40A7-8551-B6514896D5D7}"/>
              </a:ext>
            </a:extLst>
          </p:cNvPr>
          <p:cNvSpPr/>
          <p:nvPr/>
        </p:nvSpPr>
        <p:spPr>
          <a:xfrm>
            <a:off x="7202599" y="2496578"/>
            <a:ext cx="713014" cy="216024"/>
          </a:xfrm>
          <a:prstGeom prst="rect">
            <a:avLst/>
          </a:prstGeom>
          <a:solidFill>
            <a:srgbClr val="F5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21F2D90-7517-469B-92CB-0DC287B0B20B}"/>
              </a:ext>
            </a:extLst>
          </p:cNvPr>
          <p:cNvGrpSpPr/>
          <p:nvPr/>
        </p:nvGrpSpPr>
        <p:grpSpPr>
          <a:xfrm>
            <a:off x="4216899" y="246060"/>
            <a:ext cx="7969247" cy="369889"/>
            <a:chOff x="4216899" y="246060"/>
            <a:chExt cx="7969247" cy="369889"/>
          </a:xfrm>
        </p:grpSpPr>
        <p:sp>
          <p:nvSpPr>
            <p:cNvPr id="47" name="양쪽 모서리가 둥근 사각형 21">
              <a:extLst>
                <a:ext uri="{FF2B5EF4-FFF2-40B4-BE49-F238E27FC236}">
                  <a16:creationId xmlns:a16="http://schemas.microsoft.com/office/drawing/2014/main" id="{3F8FE9F9-5F48-4972-91D0-AD463D81B147}"/>
                </a:ext>
              </a:extLst>
            </p:cNvPr>
            <p:cNvSpPr/>
            <p:nvPr/>
          </p:nvSpPr>
          <p:spPr bwMode="auto">
            <a:xfrm flipH="1">
              <a:off x="4216899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8" name="양쪽 모서리가 둥근 사각형 23">
              <a:extLst>
                <a:ext uri="{FF2B5EF4-FFF2-40B4-BE49-F238E27FC236}">
                  <a16:creationId xmlns:a16="http://schemas.microsoft.com/office/drawing/2014/main" id="{F3698AB4-7BB0-4BC6-A5A2-D4A138678122}"/>
                </a:ext>
              </a:extLst>
            </p:cNvPr>
            <p:cNvSpPr/>
            <p:nvPr/>
          </p:nvSpPr>
          <p:spPr bwMode="auto">
            <a:xfrm flipH="1">
              <a:off x="5317037" y="246061"/>
              <a:ext cx="1327150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49" name="양쪽 모서리가 둥근 사각형 24">
              <a:extLst>
                <a:ext uri="{FF2B5EF4-FFF2-40B4-BE49-F238E27FC236}">
                  <a16:creationId xmlns:a16="http://schemas.microsoft.com/office/drawing/2014/main" id="{2E7B853B-FDD1-4222-AFED-5B1D0890BBE3}"/>
                </a:ext>
              </a:extLst>
            </p:cNvPr>
            <p:cNvSpPr/>
            <p:nvPr/>
          </p:nvSpPr>
          <p:spPr bwMode="auto">
            <a:xfrm flipH="1">
              <a:off x="6420349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0" name="양쪽 모서리가 둥근 사각형 25">
              <a:extLst>
                <a:ext uri="{FF2B5EF4-FFF2-40B4-BE49-F238E27FC236}">
                  <a16:creationId xmlns:a16="http://schemas.microsoft.com/office/drawing/2014/main" id="{C7C45F57-9A7F-4EC2-849A-92D689284F43}"/>
                </a:ext>
              </a:extLst>
            </p:cNvPr>
            <p:cNvSpPr/>
            <p:nvPr/>
          </p:nvSpPr>
          <p:spPr bwMode="auto">
            <a:xfrm flipH="1">
              <a:off x="7496673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26">
              <a:extLst>
                <a:ext uri="{FF2B5EF4-FFF2-40B4-BE49-F238E27FC236}">
                  <a16:creationId xmlns:a16="http://schemas.microsoft.com/office/drawing/2014/main" id="{86315AF8-BEC2-4F78-A22E-06CA1918EA97}"/>
                </a:ext>
              </a:extLst>
            </p:cNvPr>
            <p:cNvSpPr/>
            <p:nvPr/>
          </p:nvSpPr>
          <p:spPr bwMode="auto">
            <a:xfrm flipH="1">
              <a:off x="8579848" y="246060"/>
              <a:ext cx="1328738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27">
              <a:extLst>
                <a:ext uri="{FF2B5EF4-FFF2-40B4-BE49-F238E27FC236}">
                  <a16:creationId xmlns:a16="http://schemas.microsoft.com/office/drawing/2014/main" id="{101B56AF-5323-45B5-91D6-E3D0641F8D41}"/>
                </a:ext>
              </a:extLst>
            </p:cNvPr>
            <p:cNvSpPr/>
            <p:nvPr/>
          </p:nvSpPr>
          <p:spPr bwMode="auto">
            <a:xfrm flipH="1">
              <a:off x="9757773" y="246060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1" name="양쪽 모서리가 둥근 사각형 28">
              <a:extLst>
                <a:ext uri="{FF2B5EF4-FFF2-40B4-BE49-F238E27FC236}">
                  <a16:creationId xmlns:a16="http://schemas.microsoft.com/office/drawing/2014/main" id="{4B6695F3-50B5-4972-B39C-901EA4EB39CF}"/>
                </a:ext>
              </a:extLst>
            </p:cNvPr>
            <p:cNvSpPr/>
            <p:nvPr/>
          </p:nvSpPr>
          <p:spPr bwMode="auto">
            <a:xfrm flipH="1">
              <a:off x="10862171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39" y="2564904"/>
            <a:ext cx="5156967" cy="27290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037" y="2564904"/>
            <a:ext cx="5172537" cy="27290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2A34B4-9B7B-8145-51A5-F3B30976A793}"/>
              </a:ext>
            </a:extLst>
          </p:cNvPr>
          <p:cNvSpPr txBox="1"/>
          <p:nvPr/>
        </p:nvSpPr>
        <p:spPr bwMode="auto">
          <a:xfrm>
            <a:off x="2377562" y="925809"/>
            <a:ext cx="6767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MES</a:t>
            </a:r>
            <a:endParaRPr kumimoji="0"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819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743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12734" y="1556792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ko-KR" altLang="en-US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7" name="모서리가 둥근 직사각형 48">
            <a:extLst>
              <a:ext uri="{FF2B5EF4-FFF2-40B4-BE49-F238E27FC236}">
                <a16:creationId xmlns:a16="http://schemas.microsoft.com/office/drawing/2014/main" id="{EA521E12-453D-4AAD-A9C6-17F3DD3171C2}"/>
              </a:ext>
            </a:extLst>
          </p:cNvPr>
          <p:cNvSpPr/>
          <p:nvPr/>
        </p:nvSpPr>
        <p:spPr bwMode="auto">
          <a:xfrm>
            <a:off x="2223758" y="6047154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POP – </a:t>
            </a:r>
            <a:r>
              <a:rPr kumimoji="0" lang="ko-KR" altLang="en-US" sz="1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작업지시관리</a:t>
            </a:r>
          </a:p>
        </p:txBody>
      </p:sp>
      <p:sp>
        <p:nvSpPr>
          <p:cNvPr id="18" name="Text Box 44">
            <a:extLst>
              <a:ext uri="{FF2B5EF4-FFF2-40B4-BE49-F238E27FC236}">
                <a16:creationId xmlns:a16="http://schemas.microsoft.com/office/drawing/2014/main" id="{9F4F27EB-0142-4E28-B0A3-23011465098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03839" y="2203172"/>
            <a:ext cx="5156967" cy="3420000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2" name="모서리가 둥근 직사각형 48">
            <a:extLst>
              <a:ext uri="{FF2B5EF4-FFF2-40B4-BE49-F238E27FC236}">
                <a16:creationId xmlns:a16="http://schemas.microsoft.com/office/drawing/2014/main" id="{E4270D8E-7625-451E-B22D-ED5E3BB2509A}"/>
              </a:ext>
            </a:extLst>
          </p:cNvPr>
          <p:cNvSpPr/>
          <p:nvPr/>
        </p:nvSpPr>
        <p:spPr bwMode="auto">
          <a:xfrm>
            <a:off x="8111430" y="6070657"/>
            <a:ext cx="2415014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EIS - </a:t>
            </a:r>
            <a:r>
              <a:rPr kumimoji="0" lang="ko-KR" altLang="en-US" sz="1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품목별거래현황조회</a:t>
            </a:r>
          </a:p>
        </p:txBody>
      </p:sp>
      <p:sp>
        <p:nvSpPr>
          <p:cNvPr id="23" name="Text Box 44">
            <a:extLst>
              <a:ext uri="{FF2B5EF4-FFF2-40B4-BE49-F238E27FC236}">
                <a16:creationId xmlns:a16="http://schemas.microsoft.com/office/drawing/2014/main" id="{E0D4C02B-7A41-4CF2-8C27-D006726E652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542038" y="2203170"/>
            <a:ext cx="5156967" cy="3420000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F72A43-CFC8-40A7-8551-B6514896D5D7}"/>
              </a:ext>
            </a:extLst>
          </p:cNvPr>
          <p:cNvSpPr/>
          <p:nvPr/>
        </p:nvSpPr>
        <p:spPr>
          <a:xfrm>
            <a:off x="7202599" y="2496578"/>
            <a:ext cx="713014" cy="216024"/>
          </a:xfrm>
          <a:prstGeom prst="rect">
            <a:avLst/>
          </a:prstGeom>
          <a:solidFill>
            <a:srgbClr val="F5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21F2D90-7517-469B-92CB-0DC287B0B20B}"/>
              </a:ext>
            </a:extLst>
          </p:cNvPr>
          <p:cNvGrpSpPr/>
          <p:nvPr/>
        </p:nvGrpSpPr>
        <p:grpSpPr>
          <a:xfrm>
            <a:off x="4216899" y="246060"/>
            <a:ext cx="7969247" cy="369889"/>
            <a:chOff x="4216899" y="246060"/>
            <a:chExt cx="7969247" cy="369889"/>
          </a:xfrm>
        </p:grpSpPr>
        <p:sp>
          <p:nvSpPr>
            <p:cNvPr id="47" name="양쪽 모서리가 둥근 사각형 21">
              <a:extLst>
                <a:ext uri="{FF2B5EF4-FFF2-40B4-BE49-F238E27FC236}">
                  <a16:creationId xmlns:a16="http://schemas.microsoft.com/office/drawing/2014/main" id="{3F8FE9F9-5F48-4972-91D0-AD463D81B147}"/>
                </a:ext>
              </a:extLst>
            </p:cNvPr>
            <p:cNvSpPr/>
            <p:nvPr/>
          </p:nvSpPr>
          <p:spPr bwMode="auto">
            <a:xfrm flipH="1">
              <a:off x="4216899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8" name="양쪽 모서리가 둥근 사각형 23">
              <a:extLst>
                <a:ext uri="{FF2B5EF4-FFF2-40B4-BE49-F238E27FC236}">
                  <a16:creationId xmlns:a16="http://schemas.microsoft.com/office/drawing/2014/main" id="{F3698AB4-7BB0-4BC6-A5A2-D4A138678122}"/>
                </a:ext>
              </a:extLst>
            </p:cNvPr>
            <p:cNvSpPr/>
            <p:nvPr/>
          </p:nvSpPr>
          <p:spPr bwMode="auto">
            <a:xfrm flipH="1">
              <a:off x="5317037" y="246061"/>
              <a:ext cx="1327150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49" name="양쪽 모서리가 둥근 사각형 24">
              <a:extLst>
                <a:ext uri="{FF2B5EF4-FFF2-40B4-BE49-F238E27FC236}">
                  <a16:creationId xmlns:a16="http://schemas.microsoft.com/office/drawing/2014/main" id="{2E7B853B-FDD1-4222-AFED-5B1D0890BBE3}"/>
                </a:ext>
              </a:extLst>
            </p:cNvPr>
            <p:cNvSpPr/>
            <p:nvPr/>
          </p:nvSpPr>
          <p:spPr bwMode="auto">
            <a:xfrm flipH="1">
              <a:off x="6420349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0" name="양쪽 모서리가 둥근 사각형 25">
              <a:extLst>
                <a:ext uri="{FF2B5EF4-FFF2-40B4-BE49-F238E27FC236}">
                  <a16:creationId xmlns:a16="http://schemas.microsoft.com/office/drawing/2014/main" id="{C7C45F57-9A7F-4EC2-849A-92D689284F43}"/>
                </a:ext>
              </a:extLst>
            </p:cNvPr>
            <p:cNvSpPr/>
            <p:nvPr/>
          </p:nvSpPr>
          <p:spPr bwMode="auto">
            <a:xfrm flipH="1">
              <a:off x="7496673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26">
              <a:extLst>
                <a:ext uri="{FF2B5EF4-FFF2-40B4-BE49-F238E27FC236}">
                  <a16:creationId xmlns:a16="http://schemas.microsoft.com/office/drawing/2014/main" id="{86315AF8-BEC2-4F78-A22E-06CA1918EA97}"/>
                </a:ext>
              </a:extLst>
            </p:cNvPr>
            <p:cNvSpPr/>
            <p:nvPr/>
          </p:nvSpPr>
          <p:spPr bwMode="auto">
            <a:xfrm flipH="1">
              <a:off x="8579848" y="246060"/>
              <a:ext cx="1328738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27">
              <a:extLst>
                <a:ext uri="{FF2B5EF4-FFF2-40B4-BE49-F238E27FC236}">
                  <a16:creationId xmlns:a16="http://schemas.microsoft.com/office/drawing/2014/main" id="{101B56AF-5323-45B5-91D6-E3D0641F8D41}"/>
                </a:ext>
              </a:extLst>
            </p:cNvPr>
            <p:cNvSpPr/>
            <p:nvPr/>
          </p:nvSpPr>
          <p:spPr bwMode="auto">
            <a:xfrm flipH="1">
              <a:off x="9757773" y="246060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1" name="양쪽 모서리가 둥근 사각형 28">
              <a:extLst>
                <a:ext uri="{FF2B5EF4-FFF2-40B4-BE49-F238E27FC236}">
                  <a16:creationId xmlns:a16="http://schemas.microsoft.com/office/drawing/2014/main" id="{4B6695F3-50B5-4972-B39C-901EA4EB39CF}"/>
                </a:ext>
              </a:extLst>
            </p:cNvPr>
            <p:cNvSpPr/>
            <p:nvPr/>
          </p:nvSpPr>
          <p:spPr bwMode="auto">
            <a:xfrm flipH="1">
              <a:off x="10862171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71" y="2589318"/>
            <a:ext cx="5180924" cy="27118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127" y="2645563"/>
            <a:ext cx="5145202" cy="2599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40E4FD-F48F-7056-92A0-5A2ED3EEC1ED}"/>
              </a:ext>
            </a:extLst>
          </p:cNvPr>
          <p:cNvSpPr txBox="1"/>
          <p:nvPr/>
        </p:nvSpPr>
        <p:spPr bwMode="auto">
          <a:xfrm>
            <a:off x="2377562" y="925809"/>
            <a:ext cx="117852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POP / EIS</a:t>
            </a:r>
            <a:endParaRPr kumimoji="0"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916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시나리오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테스트 시나리오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015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구성 </a:t>
              </a: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화면별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테스트 케이스 수행 및 오류 해결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4AFC7A-3681-5954-6834-64C6E0A3F48E}"/>
              </a:ext>
            </a:extLst>
          </p:cNvPr>
          <p:cNvGrpSpPr/>
          <p:nvPr/>
        </p:nvGrpSpPr>
        <p:grpSpPr>
          <a:xfrm>
            <a:off x="4216899" y="246060"/>
            <a:ext cx="7969247" cy="369889"/>
            <a:chOff x="4216899" y="246060"/>
            <a:chExt cx="7969247" cy="369889"/>
          </a:xfrm>
        </p:grpSpPr>
        <p:sp>
          <p:nvSpPr>
            <p:cNvPr id="3" name="양쪽 모서리가 둥근 사각형 21">
              <a:extLst>
                <a:ext uri="{FF2B5EF4-FFF2-40B4-BE49-F238E27FC236}">
                  <a16:creationId xmlns:a16="http://schemas.microsoft.com/office/drawing/2014/main" id="{7DF491E1-CDA1-83F0-AA5C-3C5207725A19}"/>
                </a:ext>
              </a:extLst>
            </p:cNvPr>
            <p:cNvSpPr/>
            <p:nvPr/>
          </p:nvSpPr>
          <p:spPr bwMode="auto">
            <a:xfrm flipH="1">
              <a:off x="4216899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5" name="양쪽 모서리가 둥근 사각형 23">
              <a:extLst>
                <a:ext uri="{FF2B5EF4-FFF2-40B4-BE49-F238E27FC236}">
                  <a16:creationId xmlns:a16="http://schemas.microsoft.com/office/drawing/2014/main" id="{F51E6DB5-5D4F-91E4-C70B-5E42EFAAC0E6}"/>
                </a:ext>
              </a:extLst>
            </p:cNvPr>
            <p:cNvSpPr/>
            <p:nvPr/>
          </p:nvSpPr>
          <p:spPr bwMode="auto">
            <a:xfrm flipH="1">
              <a:off x="5317037" y="246061"/>
              <a:ext cx="1327150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" name="양쪽 모서리가 둥근 사각형 24">
              <a:extLst>
                <a:ext uri="{FF2B5EF4-FFF2-40B4-BE49-F238E27FC236}">
                  <a16:creationId xmlns:a16="http://schemas.microsoft.com/office/drawing/2014/main" id="{A3F6BCDC-F66F-3966-A464-F3AD66A334C6}"/>
                </a:ext>
              </a:extLst>
            </p:cNvPr>
            <p:cNvSpPr/>
            <p:nvPr/>
          </p:nvSpPr>
          <p:spPr bwMode="auto">
            <a:xfrm flipH="1">
              <a:off x="6420349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7" name="양쪽 모서리가 둥근 사각형 25">
              <a:extLst>
                <a:ext uri="{FF2B5EF4-FFF2-40B4-BE49-F238E27FC236}">
                  <a16:creationId xmlns:a16="http://schemas.microsoft.com/office/drawing/2014/main" id="{1AFF5D2B-D073-B221-B992-49BD97D8B892}"/>
                </a:ext>
              </a:extLst>
            </p:cNvPr>
            <p:cNvSpPr/>
            <p:nvPr/>
          </p:nvSpPr>
          <p:spPr bwMode="auto">
            <a:xfrm flipH="1">
              <a:off x="7496673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8" name="양쪽 모서리가 둥근 사각형 26">
              <a:extLst>
                <a:ext uri="{FF2B5EF4-FFF2-40B4-BE49-F238E27FC236}">
                  <a16:creationId xmlns:a16="http://schemas.microsoft.com/office/drawing/2014/main" id="{1A59122F-5315-E1F2-AA0A-3F7749C91356}"/>
                </a:ext>
              </a:extLst>
            </p:cNvPr>
            <p:cNvSpPr/>
            <p:nvPr/>
          </p:nvSpPr>
          <p:spPr bwMode="auto">
            <a:xfrm flipH="1">
              <a:off x="8579848" y="246060"/>
              <a:ext cx="1328738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9" name="양쪽 모서리가 둥근 사각형 27">
              <a:extLst>
                <a:ext uri="{FF2B5EF4-FFF2-40B4-BE49-F238E27FC236}">
                  <a16:creationId xmlns:a16="http://schemas.microsoft.com/office/drawing/2014/main" id="{75C53B7F-C650-E4A3-7A4A-086F1D286A75}"/>
                </a:ext>
              </a:extLst>
            </p:cNvPr>
            <p:cNvSpPr/>
            <p:nvPr/>
          </p:nvSpPr>
          <p:spPr bwMode="auto">
            <a:xfrm flipH="1">
              <a:off x="9757773" y="246060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" name="양쪽 모서리가 둥근 사각형 28">
              <a:extLst>
                <a:ext uri="{FF2B5EF4-FFF2-40B4-BE49-F238E27FC236}">
                  <a16:creationId xmlns:a16="http://schemas.microsoft.com/office/drawing/2014/main" id="{8BCCF20C-DC35-E6E5-D617-F170F7445EB8}"/>
                </a:ext>
              </a:extLst>
            </p:cNvPr>
            <p:cNvSpPr/>
            <p:nvPr/>
          </p:nvSpPr>
          <p:spPr bwMode="auto">
            <a:xfrm flipH="1">
              <a:off x="10862171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B8D94FD-0F5E-EB88-DF54-A64307272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87" y="2320925"/>
            <a:ext cx="5489629" cy="36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46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8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프로젝트를 마치며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…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pic>
        <p:nvPicPr>
          <p:cNvPr id="3176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75" y="5153025"/>
            <a:ext cx="2232025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67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6" name="양쪽 모서리가 둥근 사각형 65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7" name="양쪽 모서리가 둥근 사각형 66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8" name="양쪽 모서리가 둥근 사각형 67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9" name="양쪽 모서리가 둥근 사각형 68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70" name="양쪽 모서리가 둥근 사각형 69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소감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187E27-1530-3A30-27AD-BDAA534B0965}"/>
              </a:ext>
            </a:extLst>
          </p:cNvPr>
          <p:cNvGrpSpPr/>
          <p:nvPr/>
        </p:nvGrpSpPr>
        <p:grpSpPr>
          <a:xfrm>
            <a:off x="819164" y="1400147"/>
            <a:ext cx="10414098" cy="5197503"/>
            <a:chOff x="819164" y="1400147"/>
            <a:chExt cx="10414098" cy="5376066"/>
          </a:xfrm>
        </p:grpSpPr>
        <p:sp>
          <p:nvSpPr>
            <p:cNvPr id="23" name="Text Box 44"/>
            <p:cNvSpPr txBox="1">
              <a:spLocks noChangeArrowheads="1"/>
            </p:cNvSpPr>
            <p:nvPr/>
          </p:nvSpPr>
          <p:spPr bwMode="auto">
            <a:xfrm>
              <a:off x="819164" y="1400147"/>
              <a:ext cx="5131057" cy="170597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900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33" name="Text Box 44"/>
            <p:cNvSpPr txBox="1">
              <a:spLocks noChangeArrowheads="1"/>
            </p:cNvSpPr>
            <p:nvPr/>
          </p:nvSpPr>
          <p:spPr bwMode="auto">
            <a:xfrm>
              <a:off x="824752" y="3235192"/>
              <a:ext cx="5131057" cy="170597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900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37" name="Text Box 44"/>
            <p:cNvSpPr txBox="1">
              <a:spLocks noChangeArrowheads="1"/>
            </p:cNvSpPr>
            <p:nvPr/>
          </p:nvSpPr>
          <p:spPr bwMode="auto">
            <a:xfrm>
              <a:off x="6102205" y="1400147"/>
              <a:ext cx="5131057" cy="170597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900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38" name="Text Box 44"/>
            <p:cNvSpPr txBox="1">
              <a:spLocks noChangeArrowheads="1"/>
            </p:cNvSpPr>
            <p:nvPr/>
          </p:nvSpPr>
          <p:spPr bwMode="auto">
            <a:xfrm>
              <a:off x="6102205" y="3235192"/>
              <a:ext cx="5131057" cy="170597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900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39" name="Text Placeholder 2"/>
            <p:cNvSpPr txBox="1">
              <a:spLocks/>
            </p:cNvSpPr>
            <p:nvPr/>
          </p:nvSpPr>
          <p:spPr bwMode="auto">
            <a:xfrm>
              <a:off x="1163638" y="1510677"/>
              <a:ext cx="4751387" cy="406400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김인애 </a:t>
              </a:r>
              <a:r>
                <a:rPr kumimoji="0"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-</a:t>
              </a:r>
              <a:endPara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40" name="Text Placeholder 2"/>
            <p:cNvSpPr txBox="1">
              <a:spLocks/>
            </p:cNvSpPr>
            <p:nvPr/>
          </p:nvSpPr>
          <p:spPr bwMode="auto">
            <a:xfrm>
              <a:off x="1150938" y="1975814"/>
              <a:ext cx="4554537" cy="860425"/>
            </a:xfrm>
            <a:prstGeom prst="rect">
              <a:avLst/>
            </a:prstGeom>
          </p:spPr>
          <p:txBody>
            <a:bodyPr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처음으로 </a:t>
              </a:r>
              <a:r>
                <a:rPr kumimoji="0"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팀프로젝트가아닌</a:t>
              </a: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 대규모 그룹프로젝트를 해봐서 신기했고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, </a:t>
              </a: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하면서 </a:t>
              </a:r>
              <a:r>
                <a:rPr kumimoji="0"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개발공부에</a:t>
              </a: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  많은 도움이 되었습니다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. </a:t>
              </a:r>
            </a:p>
          </p:txBody>
        </p:sp>
        <p:cxnSp>
          <p:nvCxnSpPr>
            <p:cNvPr id="41" name="Straight Connector 8"/>
            <p:cNvCxnSpPr/>
            <p:nvPr/>
          </p:nvCxnSpPr>
          <p:spPr bwMode="auto">
            <a:xfrm>
              <a:off x="1216025" y="1975814"/>
              <a:ext cx="4418013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/>
            <p:cNvSpPr/>
            <p:nvPr/>
          </p:nvSpPr>
          <p:spPr bwMode="auto">
            <a:xfrm>
              <a:off x="1047750" y="1647202"/>
              <a:ext cx="96838" cy="10953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cxnSp>
          <p:nvCxnSpPr>
            <p:cNvPr id="45" name="Straight Connector 8"/>
            <p:cNvCxnSpPr/>
            <p:nvPr/>
          </p:nvCxnSpPr>
          <p:spPr bwMode="auto">
            <a:xfrm>
              <a:off x="6448425" y="2569539"/>
              <a:ext cx="4494213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 Placeholder 2"/>
            <p:cNvSpPr txBox="1">
              <a:spLocks/>
            </p:cNvSpPr>
            <p:nvPr/>
          </p:nvSpPr>
          <p:spPr bwMode="auto">
            <a:xfrm>
              <a:off x="6397625" y="1510677"/>
              <a:ext cx="4752975" cy="406400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윤종윤 </a:t>
              </a:r>
              <a:r>
                <a:rPr kumimoji="0"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-</a:t>
              </a:r>
              <a:endPara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71" name="Text Placeholder 2"/>
            <p:cNvSpPr txBox="1">
              <a:spLocks/>
            </p:cNvSpPr>
            <p:nvPr/>
          </p:nvSpPr>
          <p:spPr bwMode="auto">
            <a:xfrm>
              <a:off x="6384925" y="1975814"/>
              <a:ext cx="4554538" cy="860425"/>
            </a:xfrm>
            <a:prstGeom prst="rect">
              <a:avLst/>
            </a:prstGeom>
          </p:spPr>
          <p:txBody>
            <a:bodyPr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프로젝트를 </a:t>
              </a:r>
              <a:r>
                <a:rPr kumimoji="0"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팀원끼리</a:t>
              </a: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 소통하면서 다양한 설계도 해보고 개발 실력도 많이 쌓았습니다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.</a:t>
              </a:r>
              <a:endPara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cxnSp>
          <p:nvCxnSpPr>
            <p:cNvPr id="72" name="Straight Connector 8"/>
            <p:cNvCxnSpPr/>
            <p:nvPr/>
          </p:nvCxnSpPr>
          <p:spPr bwMode="auto">
            <a:xfrm>
              <a:off x="6450013" y="1975814"/>
              <a:ext cx="441801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타원 72"/>
            <p:cNvSpPr/>
            <p:nvPr/>
          </p:nvSpPr>
          <p:spPr bwMode="auto">
            <a:xfrm>
              <a:off x="6310313" y="1647202"/>
              <a:ext cx="96837" cy="10953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77" name="Text Placeholder 2"/>
            <p:cNvSpPr txBox="1">
              <a:spLocks/>
            </p:cNvSpPr>
            <p:nvPr/>
          </p:nvSpPr>
          <p:spPr bwMode="auto">
            <a:xfrm>
              <a:off x="6397625" y="3349002"/>
              <a:ext cx="4752975" cy="406400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이은실</a:t>
              </a:r>
              <a:r>
                <a:rPr kumimoji="0"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 </a:t>
              </a:r>
              <a:r>
                <a:rPr kumimoji="0"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-</a:t>
              </a:r>
              <a:endPara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78" name="Text Placeholder 2"/>
            <p:cNvSpPr txBox="1">
              <a:spLocks/>
            </p:cNvSpPr>
            <p:nvPr/>
          </p:nvSpPr>
          <p:spPr bwMode="auto">
            <a:xfrm>
              <a:off x="6384925" y="3828427"/>
              <a:ext cx="4554538" cy="509587"/>
            </a:xfrm>
            <a:prstGeom prst="rect">
              <a:avLst/>
            </a:prstGeom>
          </p:spPr>
          <p:txBody>
            <a:bodyPr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프로젝트 발표 전에 취업이 되어 조금 아쉬웠지만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, </a:t>
              </a: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전체적으로 기획부터 개발까지 진행하여 취업하는데 굉장히 많은 도움이 되었습니다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. </a:t>
              </a:r>
              <a:endPara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cxnSp>
          <p:nvCxnSpPr>
            <p:cNvPr id="79" name="Straight Connector 8"/>
            <p:cNvCxnSpPr/>
            <p:nvPr/>
          </p:nvCxnSpPr>
          <p:spPr bwMode="auto">
            <a:xfrm>
              <a:off x="6450013" y="3814139"/>
              <a:ext cx="441801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타원 79"/>
            <p:cNvSpPr/>
            <p:nvPr/>
          </p:nvSpPr>
          <p:spPr bwMode="auto">
            <a:xfrm>
              <a:off x="6310313" y="3485527"/>
              <a:ext cx="96837" cy="10953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81" name="Text Placeholder 2"/>
            <p:cNvSpPr txBox="1">
              <a:spLocks/>
            </p:cNvSpPr>
            <p:nvPr/>
          </p:nvSpPr>
          <p:spPr bwMode="auto">
            <a:xfrm>
              <a:off x="1174750" y="3349002"/>
              <a:ext cx="4752975" cy="406400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이승원 </a:t>
              </a:r>
              <a:r>
                <a:rPr kumimoji="0"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– </a:t>
              </a:r>
              <a:endPara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82" name="Text Placeholder 2"/>
            <p:cNvSpPr txBox="1">
              <a:spLocks/>
            </p:cNvSpPr>
            <p:nvPr/>
          </p:nvSpPr>
          <p:spPr bwMode="auto">
            <a:xfrm>
              <a:off x="1152525" y="3828427"/>
              <a:ext cx="4700588" cy="509587"/>
            </a:xfrm>
            <a:prstGeom prst="rect">
              <a:avLst/>
            </a:prstGeom>
          </p:spPr>
          <p:txBody>
            <a:bodyPr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프로젝트에 참여하면서 원하는 것을 구상하고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, </a:t>
              </a: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설계하고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, </a:t>
              </a: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개발하여 눈으로 확인할 수 있는 결과물까지 만들어 낼 수 있는 경험을 얻을 수 있다는 것이 제게 중요한 경험으로 남았습니다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.</a:t>
              </a:r>
            </a:p>
          </p:txBody>
        </p:sp>
        <p:cxnSp>
          <p:nvCxnSpPr>
            <p:cNvPr id="83" name="Straight Connector 8"/>
            <p:cNvCxnSpPr/>
            <p:nvPr/>
          </p:nvCxnSpPr>
          <p:spPr bwMode="auto">
            <a:xfrm>
              <a:off x="1227138" y="3814139"/>
              <a:ext cx="441801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83"/>
            <p:cNvSpPr/>
            <p:nvPr/>
          </p:nvSpPr>
          <p:spPr bwMode="auto">
            <a:xfrm>
              <a:off x="1060450" y="3485527"/>
              <a:ext cx="95250" cy="10953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2" name="Text Box 44">
              <a:extLst>
                <a:ext uri="{FF2B5EF4-FFF2-40B4-BE49-F238E27FC236}">
                  <a16:creationId xmlns:a16="http://schemas.microsoft.com/office/drawing/2014/main" id="{E612D858-D066-7E59-1CF1-60DEF15938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3343" y="5070237"/>
              <a:ext cx="5131057" cy="170597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900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3" name="Text Placeholder 2">
              <a:extLst>
                <a:ext uri="{FF2B5EF4-FFF2-40B4-BE49-F238E27FC236}">
                  <a16:creationId xmlns:a16="http://schemas.microsoft.com/office/drawing/2014/main" id="{E31580FB-35D6-570A-5C71-ABB654D2843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88763" y="5184047"/>
              <a:ext cx="4752975" cy="406400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한정연</a:t>
              </a:r>
              <a:r>
                <a:rPr kumimoji="0"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 </a:t>
              </a:r>
              <a:r>
                <a:rPr kumimoji="0"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-</a:t>
              </a:r>
              <a:endPara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4" name="Text Placeholder 2">
              <a:extLst>
                <a:ext uri="{FF2B5EF4-FFF2-40B4-BE49-F238E27FC236}">
                  <a16:creationId xmlns:a16="http://schemas.microsoft.com/office/drawing/2014/main" id="{0911B4F5-B80D-AA83-21C3-4C77D99A9DA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76063" y="5663472"/>
              <a:ext cx="4554538" cy="509587"/>
            </a:xfrm>
            <a:prstGeom prst="rect">
              <a:avLst/>
            </a:prstGeom>
          </p:spPr>
          <p:txBody>
            <a:bodyPr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프로젝트 발표 전에 취업이 되어 조금 아쉬웠지만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, </a:t>
              </a: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전체적으로 기획부터 개발까지 진행하여 취업하는데 굉장히 많은 도움이 되었습니다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. </a:t>
              </a:r>
              <a:endPara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cxnSp>
          <p:nvCxnSpPr>
            <p:cNvPr id="5" name="Straight Connector 8">
              <a:extLst>
                <a:ext uri="{FF2B5EF4-FFF2-40B4-BE49-F238E27FC236}">
                  <a16:creationId xmlns:a16="http://schemas.microsoft.com/office/drawing/2014/main" id="{8A53436B-5107-CF21-DD84-E6396573F52E}"/>
                </a:ext>
              </a:extLst>
            </p:cNvPr>
            <p:cNvCxnSpPr/>
            <p:nvPr/>
          </p:nvCxnSpPr>
          <p:spPr bwMode="auto">
            <a:xfrm>
              <a:off x="6441151" y="5649184"/>
              <a:ext cx="441801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2CA8D46-E3C7-6293-9773-19EEC9CC0B47}"/>
                </a:ext>
              </a:extLst>
            </p:cNvPr>
            <p:cNvSpPr/>
            <p:nvPr/>
          </p:nvSpPr>
          <p:spPr bwMode="auto">
            <a:xfrm>
              <a:off x="6301451" y="5320572"/>
              <a:ext cx="96837" cy="10953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</a:t>
            </a:r>
            <a:r>
              <a:rPr kumimoji="0"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</a:t>
            </a:r>
            <a:r>
              <a:rPr kumimoji="0"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05 - 06</a:t>
            </a:r>
            <a:r>
              <a:rPr kumimoji="0"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07 - 09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10 - 15 </a:t>
            </a:r>
          </a:p>
        </p:txBody>
      </p:sp>
      <p:cxnSp>
        <p:nvCxnSpPr>
          <p:cNvPr id="70" name="Straight Connector 6"/>
          <p:cNvCxnSpPr/>
          <p:nvPr/>
        </p:nvCxnSpPr>
        <p:spPr>
          <a:xfrm>
            <a:off x="6321425" y="3995738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48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3" name="TextBox 4"/>
          <p:cNvSpPr txBox="1">
            <a:spLocks noChangeArrowheads="1"/>
          </p:cNvSpPr>
          <p:nvPr/>
        </p:nvSpPr>
        <p:spPr bwMode="auto"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54" name="TextBox 72"/>
          <p:cNvSpPr txBox="1">
            <a:spLocks noChangeArrowheads="1"/>
          </p:cNvSpPr>
          <p:nvPr/>
        </p:nvSpPr>
        <p:spPr bwMode="auto"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5" name="TextBox 73"/>
          <p:cNvSpPr txBox="1">
            <a:spLocks noChangeArrowheads="1"/>
          </p:cNvSpPr>
          <p:nvPr/>
        </p:nvSpPr>
        <p:spPr bwMode="auto">
          <a:xfrm>
            <a:off x="9374188" y="3611563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16 - 18</a:t>
            </a:r>
            <a:endParaRPr kumimoji="0" lang="en-US" altLang="ko-KR" sz="14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36" name="Straight Connector 6"/>
          <p:cNvCxnSpPr/>
          <p:nvPr/>
        </p:nvCxnSpPr>
        <p:spPr>
          <a:xfrm>
            <a:off x="6357938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48"/>
          <p:cNvSpPr/>
          <p:nvPr/>
        </p:nvSpPr>
        <p:spPr>
          <a:xfrm>
            <a:off x="6189663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8" name="TextBox 57"/>
          <p:cNvSpPr txBox="1">
            <a:spLocks noChangeArrowheads="1"/>
          </p:cNvSpPr>
          <p:nvPr/>
        </p:nvSpPr>
        <p:spPr bwMode="auto">
          <a:xfrm>
            <a:off x="6962775" y="4498975"/>
            <a:ext cx="34083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프로젝트를 마치며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9" name="TextBox 58"/>
          <p:cNvSpPr txBox="1">
            <a:spLocks noChangeArrowheads="1"/>
          </p:cNvSpPr>
          <p:nvPr/>
        </p:nvSpPr>
        <p:spPr bwMode="auto">
          <a:xfrm>
            <a:off x="9375775" y="4451350"/>
            <a:ext cx="10080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19</a:t>
            </a:r>
            <a:endParaRPr kumimoji="0" lang="en-US" altLang="ko-KR" sz="14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60" name="TextBox 4"/>
          <p:cNvSpPr txBox="1">
            <a:spLocks noChangeArrowheads="1"/>
          </p:cNvSpPr>
          <p:nvPr/>
        </p:nvSpPr>
        <p:spPr bwMode="auto"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3E8755B-97F4-5BE1-1F52-2B0531DB459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010012" y="4792236"/>
            <a:ext cx="2520000" cy="144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30647F-287B-645F-B886-28EB0CE7468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97744" y="2925104"/>
            <a:ext cx="2520000" cy="144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C0049F7-00F5-91DA-FAD8-E8D9C699A066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10012" y="2925104"/>
            <a:ext cx="2520000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C4AD84-6CD4-A453-CD59-8957C1072F52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097744" y="4797312"/>
            <a:ext cx="2520000" cy="1440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설명</a:t>
            </a:r>
          </a:p>
        </p:txBody>
      </p:sp>
      <p:sp>
        <p:nvSpPr>
          <p:cNvPr id="7176" name="직사각형 10"/>
          <p:cNvSpPr>
            <a:spLocks noChangeArrowheads="1"/>
          </p:cNvSpPr>
          <p:nvPr/>
        </p:nvSpPr>
        <p:spPr bwMode="auto">
          <a:xfrm>
            <a:off x="1127125" y="3071813"/>
            <a:ext cx="4575175" cy="262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85750" indent="-285750" algn="just" eaLnBrk="1" hangingPunct="1">
              <a:lnSpc>
                <a:spcPct val="200000"/>
              </a:lnSpc>
              <a:spcBef>
                <a:spcPct val="0"/>
              </a:spcBef>
              <a:buFontTx/>
              <a:buChar char="-"/>
            </a:pP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타일 공장 </a:t>
            </a:r>
            <a:r>
              <a:rPr kumimoji="0"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MES 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</a:t>
            </a:r>
            <a:r>
              <a:rPr kumimoji="0"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kumimoji="0" lang="en-US" altLang="ko-KR" sz="17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eaLnBrk="1" hangingPunct="1">
              <a:lnSpc>
                <a:spcPct val="200000"/>
              </a:lnSpc>
              <a:spcBef>
                <a:spcPct val="0"/>
              </a:spcBef>
              <a:buFontTx/>
              <a:buChar char="-"/>
            </a:pP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기준정보 관리 및 생산 관리를 위한 </a:t>
            </a:r>
            <a:r>
              <a:rPr kumimoji="0"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MES 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프로그램 개발</a:t>
            </a:r>
            <a:endParaRPr kumimoji="0" lang="en-US" altLang="ko-KR" sz="17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eaLnBrk="1" hangingPunct="1">
              <a:lnSpc>
                <a:spcPct val="200000"/>
              </a:lnSpc>
              <a:spcBef>
                <a:spcPct val="0"/>
              </a:spcBef>
              <a:buFontTx/>
              <a:buChar char="-"/>
            </a:pP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현장 작업자들을 위한 </a:t>
            </a:r>
            <a:r>
              <a:rPr kumimoji="0"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POP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프로그램과</a:t>
            </a:r>
            <a:r>
              <a:rPr kumimoji="0"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관리자들을 위한 </a:t>
            </a:r>
            <a:r>
              <a:rPr kumimoji="0"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EIS(WEB) 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추가</a:t>
            </a:r>
            <a:r>
              <a:rPr kumimoji="0"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</a:t>
            </a:r>
            <a:endParaRPr kumimoji="0" lang="en-US" altLang="ko-KR" sz="17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8" y="678528"/>
            <a:chExt cx="370105" cy="5198744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715894" y="3077071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4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241533"/>
              <a:ext cx="1566862" cy="7691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물품 및 데이터</a:t>
              </a:r>
              <a:endParaRPr kumimoji="0"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관리</a:t>
              </a: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9731374" y="3077070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71838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생산 계획</a:t>
              </a:r>
              <a:endParaRPr kumimoji="0"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및  지시</a:t>
              </a: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720656" y="4890336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현장 운영</a:t>
              </a: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9763701" y="4876075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6377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분석 및 통계</a:t>
              </a:r>
              <a:br>
                <a:rPr kumimoji="0" lang="en-US" altLang="ko-KR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</a:br>
              <a:r>
                <a:rPr kumimoji="0" lang="en-US" altLang="ko-KR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EIS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48542" y="1581944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제조현장 중심의 생산 계획 및 지시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현장 운영 및 생산 데이터 관리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분석관리 등 생산활동 저변의 손실을 최소화 함으로써 공장운영 최적화를 지원하는 시스템</a:t>
            </a:r>
            <a:endParaRPr kumimoji="0" lang="en-US" altLang="ko-KR" sz="20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021638" y="-3538538"/>
            <a:ext cx="369888" cy="7967663"/>
            <a:chOff x="11783838" y="678528"/>
            <a:chExt cx="370104" cy="5198743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4" name="양쪽 모서리가 둥근 사각형 53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0857400-64AD-28F7-460D-065BE063393C}"/>
              </a:ext>
            </a:extLst>
          </p:cNvPr>
          <p:cNvSpPr txBox="1">
            <a:spLocks/>
          </p:cNvSpPr>
          <p:nvPr/>
        </p:nvSpPr>
        <p:spPr>
          <a:xfrm>
            <a:off x="3574504" y="2059475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윤종윤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(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팀장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)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9B05995C-F091-617B-9DE0-855F7B237905}"/>
              </a:ext>
            </a:extLst>
          </p:cNvPr>
          <p:cNvCxnSpPr/>
          <p:nvPr/>
        </p:nvCxnSpPr>
        <p:spPr>
          <a:xfrm>
            <a:off x="3620542" y="2488100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E2D008A-0139-C934-8210-2DC2E7EA8692}"/>
              </a:ext>
            </a:extLst>
          </p:cNvPr>
          <p:cNvSpPr txBox="1">
            <a:spLocks/>
          </p:cNvSpPr>
          <p:nvPr/>
        </p:nvSpPr>
        <p:spPr>
          <a:xfrm>
            <a:off x="3626892" y="2630975"/>
            <a:ext cx="2483643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공정 정보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POP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8145FCF-3A0B-DB73-D143-39E742D3F8B6}"/>
              </a:ext>
            </a:extLst>
          </p:cNvPr>
          <p:cNvSpPr txBox="1">
            <a:spLocks/>
          </p:cNvSpPr>
          <p:nvPr/>
        </p:nvSpPr>
        <p:spPr>
          <a:xfrm>
            <a:off x="8240167" y="205947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김인애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69C53668-635E-201D-6B97-41EA6D17E29C}"/>
              </a:ext>
            </a:extLst>
          </p:cNvPr>
          <p:cNvCxnSpPr/>
          <p:nvPr/>
        </p:nvCxnSpPr>
        <p:spPr>
          <a:xfrm>
            <a:off x="8287792" y="2488100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CE77E4C-BDD2-8536-63ED-C1252E4E18C4}"/>
              </a:ext>
            </a:extLst>
          </p:cNvPr>
          <p:cNvSpPr txBox="1">
            <a:spLocks/>
          </p:cNvSpPr>
          <p:nvPr/>
        </p:nvSpPr>
        <p:spPr>
          <a:xfrm>
            <a:off x="8292554" y="2630975"/>
            <a:ext cx="31178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통계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영업기회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고객사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영업일정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(MES) 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품목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F623FEF-35F0-DAFC-2152-475B0DE9F2F4}"/>
              </a:ext>
            </a:extLst>
          </p:cNvPr>
          <p:cNvSpPr txBox="1">
            <a:spLocks/>
          </p:cNvSpPr>
          <p:nvPr/>
        </p:nvSpPr>
        <p:spPr>
          <a:xfrm>
            <a:off x="3574504" y="3787667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이승원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FA0AF118-0BBC-4FCE-E605-6CAE75E4A098}"/>
              </a:ext>
            </a:extLst>
          </p:cNvPr>
          <p:cNvCxnSpPr/>
          <p:nvPr/>
        </p:nvCxnSpPr>
        <p:spPr>
          <a:xfrm>
            <a:off x="3620542" y="4216292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97784BF-7968-BA9F-1677-8C6575C044BC}"/>
              </a:ext>
            </a:extLst>
          </p:cNvPr>
          <p:cNvSpPr txBox="1">
            <a:spLocks/>
          </p:cNvSpPr>
          <p:nvPr/>
        </p:nvSpPr>
        <p:spPr>
          <a:xfrm>
            <a:off x="3626892" y="4359167"/>
            <a:ext cx="27336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통계 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EIS(Web)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55DD1C1E-60FB-BE80-29BE-9305A6D6BF44}"/>
              </a:ext>
            </a:extLst>
          </p:cNvPr>
          <p:cNvSpPr txBox="1">
            <a:spLocks/>
          </p:cNvSpPr>
          <p:nvPr/>
        </p:nvSpPr>
        <p:spPr>
          <a:xfrm>
            <a:off x="8240167" y="3787667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이은실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28" name="Straight Connector 8">
            <a:extLst>
              <a:ext uri="{FF2B5EF4-FFF2-40B4-BE49-F238E27FC236}">
                <a16:creationId xmlns:a16="http://schemas.microsoft.com/office/drawing/2014/main" id="{C6C2DCCE-C211-13B8-976F-DE239B483FBB}"/>
              </a:ext>
            </a:extLst>
          </p:cNvPr>
          <p:cNvCxnSpPr/>
          <p:nvPr/>
        </p:nvCxnSpPr>
        <p:spPr>
          <a:xfrm>
            <a:off x="8287792" y="4216292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CDDFF3E7-15A0-54F5-5771-D19957CF81CC}"/>
              </a:ext>
            </a:extLst>
          </p:cNvPr>
          <p:cNvSpPr txBox="1">
            <a:spLocks/>
          </p:cNvSpPr>
          <p:nvPr/>
        </p:nvSpPr>
        <p:spPr>
          <a:xfrm>
            <a:off x="8292554" y="4359167"/>
            <a:ext cx="24701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DB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계획 및 지시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012CB03-9116-939F-676C-D05D7E96EAE3}"/>
              </a:ext>
            </a:extLst>
          </p:cNvPr>
          <p:cNvSpPr/>
          <p:nvPr/>
        </p:nvSpPr>
        <p:spPr>
          <a:xfrm>
            <a:off x="2274342" y="2208700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34320A-FD9D-F945-97F3-5F00ABF072BF}"/>
              </a:ext>
            </a:extLst>
          </p:cNvPr>
          <p:cNvSpPr/>
          <p:nvPr/>
        </p:nvSpPr>
        <p:spPr>
          <a:xfrm>
            <a:off x="2274342" y="3936892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9216" name="직사각형 9215">
            <a:extLst>
              <a:ext uri="{FF2B5EF4-FFF2-40B4-BE49-F238E27FC236}">
                <a16:creationId xmlns:a16="http://schemas.microsoft.com/office/drawing/2014/main" id="{9206D4B5-67B8-C49E-7E18-CACED77EBE46}"/>
              </a:ext>
            </a:extLst>
          </p:cNvPr>
          <p:cNvSpPr/>
          <p:nvPr/>
        </p:nvSpPr>
        <p:spPr>
          <a:xfrm>
            <a:off x="6930479" y="2208700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9217" name="직사각형 9216">
            <a:extLst>
              <a:ext uri="{FF2B5EF4-FFF2-40B4-BE49-F238E27FC236}">
                <a16:creationId xmlns:a16="http://schemas.microsoft.com/office/drawing/2014/main" id="{7FB5D4CA-15E3-F466-F587-730C4E13E054}"/>
              </a:ext>
            </a:extLst>
          </p:cNvPr>
          <p:cNvSpPr/>
          <p:nvPr/>
        </p:nvSpPr>
        <p:spPr>
          <a:xfrm>
            <a:off x="6930479" y="3936892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9219" name="Text Placeholder 2">
            <a:extLst>
              <a:ext uri="{FF2B5EF4-FFF2-40B4-BE49-F238E27FC236}">
                <a16:creationId xmlns:a16="http://schemas.microsoft.com/office/drawing/2014/main" id="{563B86C4-B426-8546-A59E-130AA0B20D80}"/>
              </a:ext>
            </a:extLst>
          </p:cNvPr>
          <p:cNvSpPr txBox="1">
            <a:spLocks/>
          </p:cNvSpPr>
          <p:nvPr/>
        </p:nvSpPr>
        <p:spPr>
          <a:xfrm>
            <a:off x="3574975" y="5536794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한정연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220" name="Straight Connector 8">
            <a:extLst>
              <a:ext uri="{FF2B5EF4-FFF2-40B4-BE49-F238E27FC236}">
                <a16:creationId xmlns:a16="http://schemas.microsoft.com/office/drawing/2014/main" id="{805B11CB-5616-BF27-F1F2-69A98E2F1E50}"/>
              </a:ext>
            </a:extLst>
          </p:cNvPr>
          <p:cNvCxnSpPr/>
          <p:nvPr/>
        </p:nvCxnSpPr>
        <p:spPr>
          <a:xfrm>
            <a:off x="3621013" y="5965419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1" name="Text Placeholder 2">
            <a:extLst>
              <a:ext uri="{FF2B5EF4-FFF2-40B4-BE49-F238E27FC236}">
                <a16:creationId xmlns:a16="http://schemas.microsoft.com/office/drawing/2014/main" id="{D4225B6B-8606-0462-0765-09A05CBD6F75}"/>
              </a:ext>
            </a:extLst>
          </p:cNvPr>
          <p:cNvSpPr txBox="1">
            <a:spLocks/>
          </p:cNvSpPr>
          <p:nvPr/>
        </p:nvSpPr>
        <p:spPr>
          <a:xfrm>
            <a:off x="3627363" y="6108294"/>
            <a:ext cx="27336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디자인 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사용자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및 개별 권한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메인 통합화면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222" name="직사각형 9221">
            <a:extLst>
              <a:ext uri="{FF2B5EF4-FFF2-40B4-BE49-F238E27FC236}">
                <a16:creationId xmlns:a16="http://schemas.microsoft.com/office/drawing/2014/main" id="{E06F2669-B51C-491E-B6FF-48FC623F4A02}"/>
              </a:ext>
            </a:extLst>
          </p:cNvPr>
          <p:cNvSpPr/>
          <p:nvPr/>
        </p:nvSpPr>
        <p:spPr>
          <a:xfrm>
            <a:off x="2274813" y="5686019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57E3C4-1CBF-84EB-738F-B5882B9F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21" y="1692465"/>
            <a:ext cx="1055784" cy="13798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E27B4E-4480-50A8-7646-0619E4C84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428" y="1665676"/>
            <a:ext cx="1082675" cy="1406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A9A67A-8CB2-847F-47D3-E707DD316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586" y="3411430"/>
            <a:ext cx="1061083" cy="14253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95A141F-F5F7-C8AD-41C8-6A00C0E3E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421" y="5289418"/>
            <a:ext cx="1055784" cy="13520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3C23A7-E518-95B1-FF7B-CAE0C71F9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4428" y="3459058"/>
            <a:ext cx="1051188" cy="1406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2023-01-06 ~ 2023-02-23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286359"/>
              </p:ext>
            </p:extLst>
          </p:nvPr>
        </p:nvGraphicFramePr>
        <p:xfrm>
          <a:off x="622300" y="2122488"/>
          <a:ext cx="10974388" cy="4330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DB 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설계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20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화면 설계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24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en-US" altLang="ko-KR" sz="24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(MES, Pop, Web)</a:t>
                      </a:r>
                      <a:endParaRPr lang="ko-KR" altLang="en-US" sz="14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 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 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 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 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 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 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2178050" y="2363788"/>
            <a:ext cx="3136900" cy="188911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3137196" y="3090862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3760788" y="3841750"/>
            <a:ext cx="1554162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5332413" y="4530725"/>
            <a:ext cx="469582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10021888" y="5268913"/>
            <a:ext cx="1576387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2023-01-06 ~ 2023-02-23</a:t>
            </a:r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F265464-9BB9-0996-BA50-DE62598DD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578611"/>
              </p:ext>
            </p:extLst>
          </p:nvPr>
        </p:nvGraphicFramePr>
        <p:xfrm>
          <a:off x="586730" y="1988840"/>
          <a:ext cx="11016952" cy="47009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7880">
                  <a:extLst>
                    <a:ext uri="{9D8B030D-6E8A-4147-A177-3AD203B41FA5}">
                      <a16:colId xmlns:a16="http://schemas.microsoft.com/office/drawing/2014/main" val="736606669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1034746667"/>
                    </a:ext>
                  </a:extLst>
                </a:gridCol>
                <a:gridCol w="5094634">
                  <a:extLst>
                    <a:ext uri="{9D8B030D-6E8A-4147-A177-3AD203B41FA5}">
                      <a16:colId xmlns:a16="http://schemas.microsoft.com/office/drawing/2014/main" val="2818686644"/>
                    </a:ext>
                  </a:extLst>
                </a:gridCol>
                <a:gridCol w="2754238">
                  <a:extLst>
                    <a:ext uri="{9D8B030D-6E8A-4147-A177-3AD203B41FA5}">
                      <a16:colId xmlns:a16="http://schemas.microsoft.com/office/drawing/2014/main" val="974784278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 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 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활 동 내 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 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514727"/>
                  </a:ext>
                </a:extLst>
              </a:tr>
              <a:tr h="4311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01.06 ~ 01.19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공동 수행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요구사항 정의서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요구사항 분석 및 일정표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요구사항 정의서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일정표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9637667"/>
                  </a:ext>
                </a:extLst>
              </a:tr>
              <a:tr h="13229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01.12 ~ 01.19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김인애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테이블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정의서 작성</a:t>
                      </a:r>
                      <a:r>
                        <a:rPr lang="en-US" altLang="ko-KR" sz="1200" dirty="0"/>
                        <a:t>, ERD ,  </a:t>
                      </a:r>
                      <a:r>
                        <a:rPr lang="ko-KR" altLang="en-US" sz="1200" dirty="0"/>
                        <a:t>시스템 구성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프로그램 흐름도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윤종윤 </a:t>
                      </a:r>
                      <a:r>
                        <a:rPr lang="en-US" altLang="ko-KR" sz="1200" dirty="0"/>
                        <a:t>: Base Form </a:t>
                      </a:r>
                      <a:r>
                        <a:rPr lang="ko-KR" altLang="en-US" sz="1200" dirty="0"/>
                        <a:t>구현</a:t>
                      </a:r>
                      <a:r>
                        <a:rPr lang="en-US" altLang="ko-KR" sz="1200" dirty="0"/>
                        <a:t>,  </a:t>
                      </a:r>
                      <a:r>
                        <a:rPr lang="ko-KR" altLang="en-US" sz="1200" dirty="0"/>
                        <a:t>시스템 구성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프로그램 흐름도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이승원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화면 설계서 작성</a:t>
                      </a:r>
                      <a:r>
                        <a:rPr lang="en-US" altLang="ko-KR" sz="1200" dirty="0"/>
                        <a:t>,  </a:t>
                      </a:r>
                      <a:r>
                        <a:rPr lang="ko-KR" altLang="en-US" sz="1200" dirty="0"/>
                        <a:t>시스템 구성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프로그램 흐름도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이은실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테이블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정의서 작성</a:t>
                      </a:r>
                      <a:r>
                        <a:rPr lang="en-US" altLang="ko-KR" sz="1200" dirty="0"/>
                        <a:t>, ERD,  </a:t>
                      </a:r>
                      <a:r>
                        <a:rPr lang="ko-KR" altLang="en-US" sz="1200" dirty="0"/>
                        <a:t>시스템 구성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프로그램 흐름도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한정연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화면 설계서 작성</a:t>
                      </a:r>
                      <a:r>
                        <a:rPr lang="en-US" altLang="ko-KR" sz="1200" dirty="0"/>
                        <a:t>,  </a:t>
                      </a:r>
                      <a:r>
                        <a:rPr lang="ko-KR" altLang="en-US" sz="1200" dirty="0"/>
                        <a:t>시스템 구성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프로그램 흐름도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시스템 구성도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프로그램 흐름도</a:t>
                      </a:r>
                      <a:r>
                        <a:rPr lang="en-US" altLang="ko-KR" sz="1200" dirty="0"/>
                        <a:t>, ERD, </a:t>
                      </a:r>
                      <a:r>
                        <a:rPr lang="ko-KR" altLang="en-US" sz="1200" dirty="0"/>
                        <a:t>화면 설계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테이벌</a:t>
                      </a:r>
                      <a:r>
                        <a:rPr lang="ko-KR" altLang="en-US" sz="1200" dirty="0"/>
                        <a:t> 정의서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2244432"/>
                  </a:ext>
                </a:extLst>
              </a:tr>
              <a:tr h="1224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01.20 ~ 02.14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김인애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 err="1"/>
                        <a:t>메인화면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품목 관리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비가동</a:t>
                      </a:r>
                      <a:r>
                        <a:rPr lang="ko-KR" altLang="en-US" sz="1200" dirty="0"/>
                        <a:t> 관리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데이터 분석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윤종윤 </a:t>
                      </a:r>
                      <a:r>
                        <a:rPr lang="en-US" altLang="ko-KR" sz="1200" dirty="0"/>
                        <a:t>: Base Form, </a:t>
                      </a:r>
                      <a:r>
                        <a:rPr lang="ko-KR" altLang="en-US" sz="1200" dirty="0"/>
                        <a:t>공정 관리</a:t>
                      </a:r>
                      <a:r>
                        <a:rPr lang="en-US" altLang="ko-KR" sz="1200" dirty="0"/>
                        <a:t>, POP </a:t>
                      </a:r>
                      <a:r>
                        <a:rPr lang="ko-KR" altLang="en-US" sz="1200" dirty="0"/>
                        <a:t>프로그램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이승원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사용자 관리</a:t>
                      </a:r>
                      <a:r>
                        <a:rPr lang="en-US" altLang="ko-KR" sz="1200" dirty="0"/>
                        <a:t>, Web </a:t>
                      </a:r>
                      <a:r>
                        <a:rPr lang="ko-KR" altLang="en-US" sz="1200" dirty="0"/>
                        <a:t>개발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데이터 분석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이은실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불량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사용자정의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작업 계획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작업 지시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한정연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 err="1"/>
                        <a:t>메인화면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사용자 그룹관리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권한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소스파일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2734663"/>
                  </a:ext>
                </a:extLst>
              </a:tr>
              <a:tr h="477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02.15 ~ 02.20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공동 수행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테스트 케이스 작성</a:t>
                      </a:r>
                      <a:r>
                        <a:rPr lang="en-US" altLang="ko-KR" sz="1200" dirty="0"/>
                        <a:t>, PPT </a:t>
                      </a:r>
                      <a:r>
                        <a:rPr lang="ko-KR" altLang="en-US" sz="1200" dirty="0"/>
                        <a:t>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테스트 시나리오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최종 발표 </a:t>
                      </a:r>
                      <a:r>
                        <a:rPr lang="en-US" altLang="ko-KR" sz="1200" dirty="0"/>
                        <a:t>PPT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9674501"/>
                  </a:ext>
                </a:extLst>
              </a:tr>
              <a:tr h="5051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매뉴얼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02.18 ~ 02.23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공동 수행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사용자 매뉴얼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사용자 매뉴얼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09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496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개발 환경</a:t>
              </a: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58207" y="2595206"/>
              <a:ext cx="4575152" cy="3354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6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Visual Studio 2019, SSMS 18</a:t>
              </a:r>
              <a:br>
                <a:rPr kumimoji="0" lang="en-US" altLang="ko-KR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6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MSSQL, HTML</a:t>
              </a:r>
              <a:br>
                <a:rPr kumimoji="0" lang="en-US" altLang="ko-KR" sz="16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프레임워크</a:t>
              </a:r>
              <a:br>
                <a:rPr kumimoji="0" lang="en-US" altLang="ko-KR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6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.NET Framework v4.7.2, ASP.NET,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DevExpress, </a:t>
              </a:r>
              <a:r>
                <a:rPr kumimoji="0" lang="en-US" altLang="ko-KR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Bootstarp</a:t>
              </a:r>
              <a:br>
                <a:rPr kumimoji="0" lang="en-US" altLang="ko-KR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 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: </a:t>
              </a:r>
              <a:r>
                <a:rPr kumimoji="0" lang="en-US" altLang="ko-KR" sz="16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GitHub, Azure</a:t>
              </a: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318C5F7-7A33-26FD-8E98-F9E834ED4EC0}"/>
              </a:ext>
            </a:extLst>
          </p:cNvPr>
          <p:cNvGrpSpPr/>
          <p:nvPr/>
        </p:nvGrpSpPr>
        <p:grpSpPr>
          <a:xfrm>
            <a:off x="7305214" y="2962238"/>
            <a:ext cx="2953333" cy="2621414"/>
            <a:chOff x="7067573" y="2805318"/>
            <a:chExt cx="2953333" cy="262141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BD5100-6F27-962E-3681-AA14175D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7573" y="2805318"/>
              <a:ext cx="1640535" cy="128166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25FD7CC-CA6E-C974-1601-D1DF7BC06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8120" y="2882381"/>
              <a:ext cx="1052785" cy="113144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93CC7B8-F65B-9C4E-3658-8C2DB003E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8121" y="4373947"/>
              <a:ext cx="1052785" cy="105278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AA9540E-237F-86F8-46AC-50F1A1FB2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0732" y="4591879"/>
            <a:ext cx="1281180" cy="9936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구성도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5E4E9-743C-4D8F-A0A5-CD491574D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17" y="2113542"/>
            <a:ext cx="10050740" cy="4451956"/>
          </a:xfrm>
          <a:prstGeom prst="rect">
            <a:avLst/>
          </a:prstGeom>
        </p:spPr>
      </p:pic>
      <p:sp>
        <p:nvSpPr>
          <p:cNvPr id="14" name="양쪽 모서리가 둥근 사각형 26">
            <a:extLst>
              <a:ext uri="{FF2B5EF4-FFF2-40B4-BE49-F238E27FC236}">
                <a16:creationId xmlns:a16="http://schemas.microsoft.com/office/drawing/2014/main" id="{C0968837-0C61-4FB8-BDF7-7770EA7E7F62}"/>
              </a:ext>
            </a:extLst>
          </p:cNvPr>
          <p:cNvSpPr/>
          <p:nvPr/>
        </p:nvSpPr>
        <p:spPr bwMode="auto">
          <a:xfrm flipH="1">
            <a:off x="8547598" y="246061"/>
            <a:ext cx="1328738" cy="369888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/>
              </a:gs>
              <a:gs pos="100000">
                <a:schemeClr val="tx1"/>
              </a:gs>
              <a:gs pos="51000">
                <a:schemeClr val="bg1">
                  <a:lumMod val="50000"/>
                </a:schemeClr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제안</a:t>
            </a:r>
            <a:r>
              <a:rPr kumimoji="0" lang="en-US" altLang="ko-KR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내용</a:t>
            </a:r>
          </a:p>
        </p:txBody>
      </p:sp>
      <p:sp>
        <p:nvSpPr>
          <p:cNvPr id="15" name="양쪽 모서리가 둥근 사각형 27">
            <a:extLst>
              <a:ext uri="{FF2B5EF4-FFF2-40B4-BE49-F238E27FC236}">
                <a16:creationId xmlns:a16="http://schemas.microsoft.com/office/drawing/2014/main" id="{73AEA8B0-A8FB-4953-B6FB-DDE766B736D0}"/>
              </a:ext>
            </a:extLst>
          </p:cNvPr>
          <p:cNvSpPr/>
          <p:nvPr/>
        </p:nvSpPr>
        <p:spPr bwMode="auto">
          <a:xfrm flipH="1">
            <a:off x="9725522" y="246061"/>
            <a:ext cx="1323975" cy="3698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  <a:endParaRPr kumimoji="0"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grpSp>
        <p:nvGrpSpPr>
          <p:cNvPr id="2" name="그룹 13">
            <a:extLst>
              <a:ext uri="{FF2B5EF4-FFF2-40B4-BE49-F238E27FC236}">
                <a16:creationId xmlns:a16="http://schemas.microsoft.com/office/drawing/2014/main" id="{40413B5B-BB14-E75D-924C-03D31A496025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4" name="양쪽 모서리가 둥근 사각형 21">
              <a:extLst>
                <a:ext uri="{FF2B5EF4-FFF2-40B4-BE49-F238E27FC236}">
                  <a16:creationId xmlns:a16="http://schemas.microsoft.com/office/drawing/2014/main" id="{393F7381-A1B2-0526-D649-149DA55C2D41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5" name="양쪽 모서리가 둥근 사각형 23">
              <a:extLst>
                <a:ext uri="{FF2B5EF4-FFF2-40B4-BE49-F238E27FC236}">
                  <a16:creationId xmlns:a16="http://schemas.microsoft.com/office/drawing/2014/main" id="{D7CA0BB3-40DD-19E8-7BF3-459859F7042B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" name="양쪽 모서리가 둥근 사각형 24">
              <a:extLst>
                <a:ext uri="{FF2B5EF4-FFF2-40B4-BE49-F238E27FC236}">
                  <a16:creationId xmlns:a16="http://schemas.microsoft.com/office/drawing/2014/main" id="{FA7C1F23-4D10-2851-0D31-805DF3E324BC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7" name="양쪽 모서리가 둥근 사각형 25">
              <a:extLst>
                <a:ext uri="{FF2B5EF4-FFF2-40B4-BE49-F238E27FC236}">
                  <a16:creationId xmlns:a16="http://schemas.microsoft.com/office/drawing/2014/main" id="{EB86000B-ABA8-64A4-4EB1-976B9DD793C0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8" name="양쪽 모서리가 둥근 사각형 26">
              <a:extLst>
                <a:ext uri="{FF2B5EF4-FFF2-40B4-BE49-F238E27FC236}">
                  <a16:creationId xmlns:a16="http://schemas.microsoft.com/office/drawing/2014/main" id="{2522CBA9-6C81-60A7-597F-C849953DEA3E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9" name="양쪽 모서리가 둥근 사각형 27">
              <a:extLst>
                <a:ext uri="{FF2B5EF4-FFF2-40B4-BE49-F238E27FC236}">
                  <a16:creationId xmlns:a16="http://schemas.microsoft.com/office/drawing/2014/main" id="{FA78C6D4-655A-D4B9-B400-21F648DF175E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10" name="양쪽 모서리가 둥근 사각형 28">
              <a:extLst>
                <a:ext uri="{FF2B5EF4-FFF2-40B4-BE49-F238E27FC236}">
                  <a16:creationId xmlns:a16="http://schemas.microsoft.com/office/drawing/2014/main" id="{5C23F80A-88E7-E990-C83C-5322D71BA2AC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3290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472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16850" y="1502489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구성도</a:t>
            </a:r>
          </a:p>
        </p:txBody>
      </p:sp>
      <p:sp>
        <p:nvSpPr>
          <p:cNvPr id="14" name="양쪽 모서리가 둥근 사각형 26">
            <a:extLst>
              <a:ext uri="{FF2B5EF4-FFF2-40B4-BE49-F238E27FC236}">
                <a16:creationId xmlns:a16="http://schemas.microsoft.com/office/drawing/2014/main" id="{C0968837-0C61-4FB8-BDF7-7770EA7E7F62}"/>
              </a:ext>
            </a:extLst>
          </p:cNvPr>
          <p:cNvSpPr/>
          <p:nvPr/>
        </p:nvSpPr>
        <p:spPr bwMode="auto">
          <a:xfrm flipH="1">
            <a:off x="8547598" y="246061"/>
            <a:ext cx="1328738" cy="369888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/>
              </a:gs>
              <a:gs pos="100000">
                <a:schemeClr val="tx1"/>
              </a:gs>
              <a:gs pos="51000">
                <a:schemeClr val="bg1">
                  <a:lumMod val="50000"/>
                </a:schemeClr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제안</a:t>
            </a:r>
            <a:r>
              <a:rPr kumimoji="0" lang="en-US" altLang="ko-KR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내용</a:t>
            </a:r>
          </a:p>
        </p:txBody>
      </p:sp>
      <p:sp>
        <p:nvSpPr>
          <p:cNvPr id="15" name="양쪽 모서리가 둥근 사각형 27">
            <a:extLst>
              <a:ext uri="{FF2B5EF4-FFF2-40B4-BE49-F238E27FC236}">
                <a16:creationId xmlns:a16="http://schemas.microsoft.com/office/drawing/2014/main" id="{73AEA8B0-A8FB-4953-B6FB-DDE766B736D0}"/>
              </a:ext>
            </a:extLst>
          </p:cNvPr>
          <p:cNvSpPr/>
          <p:nvPr/>
        </p:nvSpPr>
        <p:spPr bwMode="auto">
          <a:xfrm flipH="1">
            <a:off x="9725522" y="246061"/>
            <a:ext cx="1323975" cy="3698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  <a:endParaRPr kumimoji="0"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grpSp>
        <p:nvGrpSpPr>
          <p:cNvPr id="23" name="그룹 13">
            <a:extLst>
              <a:ext uri="{FF2B5EF4-FFF2-40B4-BE49-F238E27FC236}">
                <a16:creationId xmlns:a16="http://schemas.microsoft.com/office/drawing/2014/main" id="{C74D4C0E-A082-D2D1-594F-31F0D6B33EA8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4" name="양쪽 모서리가 둥근 사각형 21">
              <a:extLst>
                <a:ext uri="{FF2B5EF4-FFF2-40B4-BE49-F238E27FC236}">
                  <a16:creationId xmlns:a16="http://schemas.microsoft.com/office/drawing/2014/main" id="{611B19BD-C500-DC20-098D-17E83501C181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5" name="양쪽 모서리가 둥근 사각형 23">
              <a:extLst>
                <a:ext uri="{FF2B5EF4-FFF2-40B4-BE49-F238E27FC236}">
                  <a16:creationId xmlns:a16="http://schemas.microsoft.com/office/drawing/2014/main" id="{E9EC7AB9-294B-214E-0F49-406AFB612229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6" name="양쪽 모서리가 둥근 사각형 24">
              <a:extLst>
                <a:ext uri="{FF2B5EF4-FFF2-40B4-BE49-F238E27FC236}">
                  <a16:creationId xmlns:a16="http://schemas.microsoft.com/office/drawing/2014/main" id="{B9619EF2-4F30-EBD2-D569-E8785F3E93C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7" name="양쪽 모서리가 둥근 사각형 25">
              <a:extLst>
                <a:ext uri="{FF2B5EF4-FFF2-40B4-BE49-F238E27FC236}">
                  <a16:creationId xmlns:a16="http://schemas.microsoft.com/office/drawing/2014/main" id="{976309FC-087E-AF5C-2A12-D2A523A3415A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8" name="양쪽 모서리가 둥근 사각형 26">
              <a:extLst>
                <a:ext uri="{FF2B5EF4-FFF2-40B4-BE49-F238E27FC236}">
                  <a16:creationId xmlns:a16="http://schemas.microsoft.com/office/drawing/2014/main" id="{141B7C14-B4B7-6A7F-8527-75EA1585824C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9" name="양쪽 모서리가 둥근 사각형 27">
              <a:extLst>
                <a:ext uri="{FF2B5EF4-FFF2-40B4-BE49-F238E27FC236}">
                  <a16:creationId xmlns:a16="http://schemas.microsoft.com/office/drawing/2014/main" id="{673292DA-5ABE-865E-4349-AFC035A123FD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30" name="양쪽 모서리가 둥근 사각형 28">
              <a:extLst>
                <a:ext uri="{FF2B5EF4-FFF2-40B4-BE49-F238E27FC236}">
                  <a16:creationId xmlns:a16="http://schemas.microsoft.com/office/drawing/2014/main" id="{C1680571-21A5-39E6-4D53-F2186971BC27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62E0FD-583B-8164-0049-74EC1B8A10C6}"/>
              </a:ext>
            </a:extLst>
          </p:cNvPr>
          <p:cNvSpPr/>
          <p:nvPr/>
        </p:nvSpPr>
        <p:spPr>
          <a:xfrm>
            <a:off x="428274" y="2532814"/>
            <a:ext cx="1368152" cy="3048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생산요청 등록</a:t>
            </a:r>
          </a:p>
        </p:txBody>
      </p:sp>
      <p:sp>
        <p:nvSpPr>
          <p:cNvPr id="25600" name="직사각형 25599">
            <a:extLst>
              <a:ext uri="{FF2B5EF4-FFF2-40B4-BE49-F238E27FC236}">
                <a16:creationId xmlns:a16="http://schemas.microsoft.com/office/drawing/2014/main" id="{9CDF55B5-FB49-7900-62CA-8346EDF18C9F}"/>
              </a:ext>
            </a:extLst>
          </p:cNvPr>
          <p:cNvSpPr/>
          <p:nvPr/>
        </p:nvSpPr>
        <p:spPr>
          <a:xfrm>
            <a:off x="428274" y="3020102"/>
            <a:ext cx="1368152" cy="3048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생산요청 조회</a:t>
            </a:r>
          </a:p>
        </p:txBody>
      </p:sp>
      <p:sp>
        <p:nvSpPr>
          <p:cNvPr id="25601" name="직사각형 25600">
            <a:extLst>
              <a:ext uri="{FF2B5EF4-FFF2-40B4-BE49-F238E27FC236}">
                <a16:creationId xmlns:a16="http://schemas.microsoft.com/office/drawing/2014/main" id="{E1F09945-E601-150D-DE82-7C7B7622485A}"/>
              </a:ext>
            </a:extLst>
          </p:cNvPr>
          <p:cNvSpPr/>
          <p:nvPr/>
        </p:nvSpPr>
        <p:spPr>
          <a:xfrm>
            <a:off x="2407328" y="3277661"/>
            <a:ext cx="1368152" cy="3048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작업장 정보 확인</a:t>
            </a:r>
          </a:p>
        </p:txBody>
      </p:sp>
      <p:sp>
        <p:nvSpPr>
          <p:cNvPr id="25602" name="직사각형 25601">
            <a:extLst>
              <a:ext uri="{FF2B5EF4-FFF2-40B4-BE49-F238E27FC236}">
                <a16:creationId xmlns:a16="http://schemas.microsoft.com/office/drawing/2014/main" id="{CF50F434-0F5D-11FF-0EF8-5A2FD7B74D6D}"/>
              </a:ext>
            </a:extLst>
          </p:cNvPr>
          <p:cNvSpPr/>
          <p:nvPr/>
        </p:nvSpPr>
        <p:spPr>
          <a:xfrm>
            <a:off x="2378570" y="2857052"/>
            <a:ext cx="1368152" cy="3048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생산계획 조회</a:t>
            </a:r>
          </a:p>
        </p:txBody>
      </p:sp>
      <p:sp>
        <p:nvSpPr>
          <p:cNvPr id="25603" name="직사각형 25602">
            <a:extLst>
              <a:ext uri="{FF2B5EF4-FFF2-40B4-BE49-F238E27FC236}">
                <a16:creationId xmlns:a16="http://schemas.microsoft.com/office/drawing/2014/main" id="{163CE8D0-AFD1-579E-B8B6-24EF7109A52C}"/>
              </a:ext>
            </a:extLst>
          </p:cNvPr>
          <p:cNvSpPr/>
          <p:nvPr/>
        </p:nvSpPr>
        <p:spPr>
          <a:xfrm>
            <a:off x="4386381" y="3020102"/>
            <a:ext cx="1368152" cy="3048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생산계획 등록</a:t>
            </a:r>
          </a:p>
        </p:txBody>
      </p:sp>
      <p:sp>
        <p:nvSpPr>
          <p:cNvPr id="25605" name="직사각형 25604">
            <a:extLst>
              <a:ext uri="{FF2B5EF4-FFF2-40B4-BE49-F238E27FC236}">
                <a16:creationId xmlns:a16="http://schemas.microsoft.com/office/drawing/2014/main" id="{3BAF7F12-C9C0-084B-B2E7-60035E8D2FAC}"/>
              </a:ext>
            </a:extLst>
          </p:cNvPr>
          <p:cNvSpPr/>
          <p:nvPr/>
        </p:nvSpPr>
        <p:spPr>
          <a:xfrm>
            <a:off x="4379119" y="3694001"/>
            <a:ext cx="1368152" cy="3048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작업지시 생성</a:t>
            </a:r>
          </a:p>
        </p:txBody>
      </p:sp>
      <p:sp>
        <p:nvSpPr>
          <p:cNvPr id="25606" name="직사각형 25605">
            <a:extLst>
              <a:ext uri="{FF2B5EF4-FFF2-40B4-BE49-F238E27FC236}">
                <a16:creationId xmlns:a16="http://schemas.microsoft.com/office/drawing/2014/main" id="{8CAACA68-99D4-2DC4-BB3F-A03FEF9EA397}"/>
              </a:ext>
            </a:extLst>
          </p:cNvPr>
          <p:cNvSpPr/>
          <p:nvPr/>
        </p:nvSpPr>
        <p:spPr>
          <a:xfrm>
            <a:off x="713673" y="4973337"/>
            <a:ext cx="1146286" cy="3048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작업장 선택</a:t>
            </a:r>
          </a:p>
        </p:txBody>
      </p:sp>
      <p:sp>
        <p:nvSpPr>
          <p:cNvPr id="25607" name="직사각형 25606">
            <a:extLst>
              <a:ext uri="{FF2B5EF4-FFF2-40B4-BE49-F238E27FC236}">
                <a16:creationId xmlns:a16="http://schemas.microsoft.com/office/drawing/2014/main" id="{EE8024B7-C7EA-93CE-A3C2-9A5F2DB57D38}"/>
              </a:ext>
            </a:extLst>
          </p:cNvPr>
          <p:cNvSpPr/>
          <p:nvPr/>
        </p:nvSpPr>
        <p:spPr>
          <a:xfrm>
            <a:off x="2286036" y="4968758"/>
            <a:ext cx="1368152" cy="3048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작업지시 조회</a:t>
            </a:r>
          </a:p>
        </p:txBody>
      </p:sp>
      <p:sp>
        <p:nvSpPr>
          <p:cNvPr id="25608" name="직사각형 25607">
            <a:extLst>
              <a:ext uri="{FF2B5EF4-FFF2-40B4-BE49-F238E27FC236}">
                <a16:creationId xmlns:a16="http://schemas.microsoft.com/office/drawing/2014/main" id="{6E8485A0-9B37-FBB7-A619-D83A5CFE67D6}"/>
              </a:ext>
            </a:extLst>
          </p:cNvPr>
          <p:cNvSpPr/>
          <p:nvPr/>
        </p:nvSpPr>
        <p:spPr>
          <a:xfrm>
            <a:off x="3961571" y="4982083"/>
            <a:ext cx="1368152" cy="3048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품목생산</a:t>
            </a:r>
          </a:p>
        </p:txBody>
      </p:sp>
      <p:sp>
        <p:nvSpPr>
          <p:cNvPr id="25609" name="직사각형 25608">
            <a:extLst>
              <a:ext uri="{FF2B5EF4-FFF2-40B4-BE49-F238E27FC236}">
                <a16:creationId xmlns:a16="http://schemas.microsoft.com/office/drawing/2014/main" id="{671E24FB-7205-BB6E-36B7-79FF8E547F14}"/>
              </a:ext>
            </a:extLst>
          </p:cNvPr>
          <p:cNvSpPr/>
          <p:nvPr/>
        </p:nvSpPr>
        <p:spPr>
          <a:xfrm>
            <a:off x="2286036" y="5539179"/>
            <a:ext cx="1368152" cy="3048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비가동</a:t>
            </a: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등록</a:t>
            </a:r>
          </a:p>
        </p:txBody>
      </p:sp>
      <p:sp>
        <p:nvSpPr>
          <p:cNvPr id="25610" name="직사각형 25609">
            <a:extLst>
              <a:ext uri="{FF2B5EF4-FFF2-40B4-BE49-F238E27FC236}">
                <a16:creationId xmlns:a16="http://schemas.microsoft.com/office/drawing/2014/main" id="{07F02822-7A7A-9F8F-B778-F08FD135CA71}"/>
              </a:ext>
            </a:extLst>
          </p:cNvPr>
          <p:cNvSpPr/>
          <p:nvPr/>
        </p:nvSpPr>
        <p:spPr>
          <a:xfrm>
            <a:off x="5649497" y="5335128"/>
            <a:ext cx="1368152" cy="4572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품질확인 및</a:t>
            </a:r>
            <a:endParaRPr kumimoji="0" lang="en-US" altLang="ko-KR" sz="13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팔레트 생성</a:t>
            </a:r>
          </a:p>
        </p:txBody>
      </p:sp>
      <p:sp>
        <p:nvSpPr>
          <p:cNvPr id="25611" name="직사각형 25610">
            <a:extLst>
              <a:ext uri="{FF2B5EF4-FFF2-40B4-BE49-F238E27FC236}">
                <a16:creationId xmlns:a16="http://schemas.microsoft.com/office/drawing/2014/main" id="{D21394E1-78A8-FF01-8559-8A1F2E7C3A3D}"/>
              </a:ext>
            </a:extLst>
          </p:cNvPr>
          <p:cNvSpPr/>
          <p:nvPr/>
        </p:nvSpPr>
        <p:spPr>
          <a:xfrm>
            <a:off x="5682362" y="4740159"/>
            <a:ext cx="1368152" cy="3048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실적등록</a:t>
            </a:r>
          </a:p>
        </p:txBody>
      </p:sp>
      <p:sp>
        <p:nvSpPr>
          <p:cNvPr id="25612" name="직사각형 25611">
            <a:extLst>
              <a:ext uri="{FF2B5EF4-FFF2-40B4-BE49-F238E27FC236}">
                <a16:creationId xmlns:a16="http://schemas.microsoft.com/office/drawing/2014/main" id="{9A66BA62-55F6-1D80-1844-AC8D84B0BE28}"/>
              </a:ext>
            </a:extLst>
          </p:cNvPr>
          <p:cNvSpPr/>
          <p:nvPr/>
        </p:nvSpPr>
        <p:spPr>
          <a:xfrm>
            <a:off x="6095206" y="3009452"/>
            <a:ext cx="1368152" cy="3048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작업지시 마감</a:t>
            </a:r>
          </a:p>
        </p:txBody>
      </p:sp>
      <p:sp>
        <p:nvSpPr>
          <p:cNvPr id="25613" name="직사각형 25612">
            <a:extLst>
              <a:ext uri="{FF2B5EF4-FFF2-40B4-BE49-F238E27FC236}">
                <a16:creationId xmlns:a16="http://schemas.microsoft.com/office/drawing/2014/main" id="{9FF96716-33BA-63FF-4061-A6F7A79BE6D7}"/>
              </a:ext>
            </a:extLst>
          </p:cNvPr>
          <p:cNvSpPr/>
          <p:nvPr/>
        </p:nvSpPr>
        <p:spPr>
          <a:xfrm>
            <a:off x="9332682" y="2056883"/>
            <a:ext cx="1368152" cy="457199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시간대별</a:t>
            </a:r>
            <a:endParaRPr kumimoji="0" lang="en-US" altLang="ko-KR" sz="13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실적추이</a:t>
            </a:r>
          </a:p>
        </p:txBody>
      </p:sp>
      <p:sp>
        <p:nvSpPr>
          <p:cNvPr id="25614" name="직사각형 25613">
            <a:extLst>
              <a:ext uri="{FF2B5EF4-FFF2-40B4-BE49-F238E27FC236}">
                <a16:creationId xmlns:a16="http://schemas.microsoft.com/office/drawing/2014/main" id="{C81B2016-4E18-AC57-4763-D129C814F804}"/>
              </a:ext>
            </a:extLst>
          </p:cNvPr>
          <p:cNvSpPr/>
          <p:nvPr/>
        </p:nvSpPr>
        <p:spPr>
          <a:xfrm>
            <a:off x="9332682" y="2800700"/>
            <a:ext cx="1368152" cy="457199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일별생산</a:t>
            </a:r>
            <a:endParaRPr kumimoji="0" lang="en-US" altLang="ko-KR" sz="13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실적추이</a:t>
            </a:r>
          </a:p>
        </p:txBody>
      </p:sp>
      <p:sp>
        <p:nvSpPr>
          <p:cNvPr id="25615" name="직사각형 25614">
            <a:extLst>
              <a:ext uri="{FF2B5EF4-FFF2-40B4-BE49-F238E27FC236}">
                <a16:creationId xmlns:a16="http://schemas.microsoft.com/office/drawing/2014/main" id="{D625C9B1-45CA-9549-8F72-3CF1867EA5A6}"/>
              </a:ext>
            </a:extLst>
          </p:cNvPr>
          <p:cNvSpPr/>
          <p:nvPr/>
        </p:nvSpPr>
        <p:spPr>
          <a:xfrm>
            <a:off x="9332682" y="3521087"/>
            <a:ext cx="1368152" cy="457199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일별</a:t>
            </a:r>
            <a:endParaRPr kumimoji="0" lang="en-US" altLang="ko-KR" sz="13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불량률분석</a:t>
            </a:r>
          </a:p>
        </p:txBody>
      </p:sp>
      <p:sp>
        <p:nvSpPr>
          <p:cNvPr id="25616" name="직사각형 25615">
            <a:extLst>
              <a:ext uri="{FF2B5EF4-FFF2-40B4-BE49-F238E27FC236}">
                <a16:creationId xmlns:a16="http://schemas.microsoft.com/office/drawing/2014/main" id="{5DC2B9DE-1AAC-A159-6EA5-BFE61125A30E}"/>
              </a:ext>
            </a:extLst>
          </p:cNvPr>
          <p:cNvSpPr/>
          <p:nvPr/>
        </p:nvSpPr>
        <p:spPr>
          <a:xfrm>
            <a:off x="648327" y="2158667"/>
            <a:ext cx="1008881" cy="2247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수주 등록</a:t>
            </a:r>
          </a:p>
        </p:txBody>
      </p:sp>
      <p:sp>
        <p:nvSpPr>
          <p:cNvPr id="25617" name="직사각형 25616">
            <a:extLst>
              <a:ext uri="{FF2B5EF4-FFF2-40B4-BE49-F238E27FC236}">
                <a16:creationId xmlns:a16="http://schemas.microsoft.com/office/drawing/2014/main" id="{CC9E2291-E497-B868-0524-B80504DA93E1}"/>
              </a:ext>
            </a:extLst>
          </p:cNvPr>
          <p:cNvSpPr/>
          <p:nvPr/>
        </p:nvSpPr>
        <p:spPr>
          <a:xfrm>
            <a:off x="3522054" y="2370116"/>
            <a:ext cx="1132992" cy="2247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생산계획생성</a:t>
            </a:r>
          </a:p>
        </p:txBody>
      </p:sp>
      <p:sp>
        <p:nvSpPr>
          <p:cNvPr id="25618" name="직사각형 25617">
            <a:extLst>
              <a:ext uri="{FF2B5EF4-FFF2-40B4-BE49-F238E27FC236}">
                <a16:creationId xmlns:a16="http://schemas.microsoft.com/office/drawing/2014/main" id="{F7488479-6134-7D66-F0CC-14382F9CF9F2}"/>
              </a:ext>
            </a:extLst>
          </p:cNvPr>
          <p:cNvSpPr/>
          <p:nvPr/>
        </p:nvSpPr>
        <p:spPr>
          <a:xfrm>
            <a:off x="9512317" y="1578639"/>
            <a:ext cx="1008881" cy="2247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분석</a:t>
            </a:r>
          </a:p>
        </p:txBody>
      </p:sp>
      <p:sp>
        <p:nvSpPr>
          <p:cNvPr id="25619" name="직사각형 25618">
            <a:extLst>
              <a:ext uri="{FF2B5EF4-FFF2-40B4-BE49-F238E27FC236}">
                <a16:creationId xmlns:a16="http://schemas.microsoft.com/office/drawing/2014/main" id="{494FE881-D449-18A3-91B2-A868E50BC28A}"/>
              </a:ext>
            </a:extLst>
          </p:cNvPr>
          <p:cNvSpPr/>
          <p:nvPr/>
        </p:nvSpPr>
        <p:spPr>
          <a:xfrm>
            <a:off x="7221421" y="4738531"/>
            <a:ext cx="1368152" cy="3048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현장마감</a:t>
            </a:r>
          </a:p>
        </p:txBody>
      </p:sp>
      <p:cxnSp>
        <p:nvCxnSpPr>
          <p:cNvPr id="25620" name="직선 화살표 연결선 25619">
            <a:extLst>
              <a:ext uri="{FF2B5EF4-FFF2-40B4-BE49-F238E27FC236}">
                <a16:creationId xmlns:a16="http://schemas.microsoft.com/office/drawing/2014/main" id="{962E84DB-F5EE-72DD-0EEE-775715C8B6C6}"/>
              </a:ext>
            </a:extLst>
          </p:cNvPr>
          <p:cNvCxnSpPr>
            <a:stCxn id="31" idx="2"/>
            <a:endCxn id="25600" idx="0"/>
          </p:cNvCxnSpPr>
          <p:nvPr/>
        </p:nvCxnSpPr>
        <p:spPr>
          <a:xfrm>
            <a:off x="1112350" y="2837614"/>
            <a:ext cx="0" cy="1824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21" name="연결선: 꺾임 25620">
            <a:extLst>
              <a:ext uri="{FF2B5EF4-FFF2-40B4-BE49-F238E27FC236}">
                <a16:creationId xmlns:a16="http://schemas.microsoft.com/office/drawing/2014/main" id="{D1ADEBF3-5BBA-677D-8CC9-117C329B8D21}"/>
              </a:ext>
            </a:extLst>
          </p:cNvPr>
          <p:cNvCxnSpPr>
            <a:cxnSpLocks/>
            <a:stCxn id="25600" idx="3"/>
            <a:endCxn id="25602" idx="1"/>
          </p:cNvCxnSpPr>
          <p:nvPr/>
        </p:nvCxnSpPr>
        <p:spPr>
          <a:xfrm flipV="1">
            <a:off x="1796426" y="3009452"/>
            <a:ext cx="582144" cy="163050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22" name="연결선: 꺾임 25621">
            <a:extLst>
              <a:ext uri="{FF2B5EF4-FFF2-40B4-BE49-F238E27FC236}">
                <a16:creationId xmlns:a16="http://schemas.microsoft.com/office/drawing/2014/main" id="{08A127F9-06DB-334F-11FE-C6891681BAE0}"/>
              </a:ext>
            </a:extLst>
          </p:cNvPr>
          <p:cNvCxnSpPr>
            <a:cxnSpLocks/>
            <a:stCxn id="25600" idx="3"/>
            <a:endCxn id="25601" idx="1"/>
          </p:cNvCxnSpPr>
          <p:nvPr/>
        </p:nvCxnSpPr>
        <p:spPr>
          <a:xfrm>
            <a:off x="1796426" y="3172502"/>
            <a:ext cx="610902" cy="257559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23" name="연결선: 꺾임 25622">
            <a:extLst>
              <a:ext uri="{FF2B5EF4-FFF2-40B4-BE49-F238E27FC236}">
                <a16:creationId xmlns:a16="http://schemas.microsoft.com/office/drawing/2014/main" id="{4CC02F52-760E-9803-21AB-D0457848488F}"/>
              </a:ext>
            </a:extLst>
          </p:cNvPr>
          <p:cNvCxnSpPr>
            <a:cxnSpLocks/>
            <a:stCxn id="25602" idx="3"/>
            <a:endCxn id="25603" idx="1"/>
          </p:cNvCxnSpPr>
          <p:nvPr/>
        </p:nvCxnSpPr>
        <p:spPr>
          <a:xfrm>
            <a:off x="3746722" y="3009452"/>
            <a:ext cx="639659" cy="163050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24" name="연결선: 꺾임 25623">
            <a:extLst>
              <a:ext uri="{FF2B5EF4-FFF2-40B4-BE49-F238E27FC236}">
                <a16:creationId xmlns:a16="http://schemas.microsoft.com/office/drawing/2014/main" id="{3780DAB1-CE75-0D0D-1356-DF3BDBD05A9E}"/>
              </a:ext>
            </a:extLst>
          </p:cNvPr>
          <p:cNvCxnSpPr>
            <a:cxnSpLocks/>
            <a:stCxn id="25601" idx="3"/>
            <a:endCxn id="25603" idx="1"/>
          </p:cNvCxnSpPr>
          <p:nvPr/>
        </p:nvCxnSpPr>
        <p:spPr>
          <a:xfrm flipV="1">
            <a:off x="3775480" y="3172502"/>
            <a:ext cx="610901" cy="257559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25" name="직선 화살표 연결선 25624">
            <a:extLst>
              <a:ext uri="{FF2B5EF4-FFF2-40B4-BE49-F238E27FC236}">
                <a16:creationId xmlns:a16="http://schemas.microsoft.com/office/drawing/2014/main" id="{4BB8775C-D88F-DFAC-4BD4-F8D8C72FD83D}"/>
              </a:ext>
            </a:extLst>
          </p:cNvPr>
          <p:cNvCxnSpPr>
            <a:cxnSpLocks/>
            <a:stCxn id="25603" idx="2"/>
            <a:endCxn id="25605" idx="0"/>
          </p:cNvCxnSpPr>
          <p:nvPr/>
        </p:nvCxnSpPr>
        <p:spPr>
          <a:xfrm flipH="1">
            <a:off x="5063195" y="3324902"/>
            <a:ext cx="7262" cy="3690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26" name="직선 화살표 연결선 25625">
            <a:extLst>
              <a:ext uri="{FF2B5EF4-FFF2-40B4-BE49-F238E27FC236}">
                <a16:creationId xmlns:a16="http://schemas.microsoft.com/office/drawing/2014/main" id="{4A19979E-3FB6-0399-A18A-40E7D29289A0}"/>
              </a:ext>
            </a:extLst>
          </p:cNvPr>
          <p:cNvCxnSpPr>
            <a:cxnSpLocks/>
            <a:stCxn id="25606" idx="3"/>
            <a:endCxn id="25607" idx="1"/>
          </p:cNvCxnSpPr>
          <p:nvPr/>
        </p:nvCxnSpPr>
        <p:spPr>
          <a:xfrm flipV="1">
            <a:off x="1859959" y="5121158"/>
            <a:ext cx="426077" cy="4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27" name="연결선: 꺾임 25626">
            <a:extLst>
              <a:ext uri="{FF2B5EF4-FFF2-40B4-BE49-F238E27FC236}">
                <a16:creationId xmlns:a16="http://schemas.microsoft.com/office/drawing/2014/main" id="{64948541-2D26-C42B-D82A-A717D58F28AB}"/>
              </a:ext>
            </a:extLst>
          </p:cNvPr>
          <p:cNvCxnSpPr>
            <a:cxnSpLocks/>
            <a:stCxn id="25605" idx="2"/>
            <a:endCxn id="25607" idx="0"/>
          </p:cNvCxnSpPr>
          <p:nvPr/>
        </p:nvCxnSpPr>
        <p:spPr>
          <a:xfrm rot="5400000">
            <a:off x="3531676" y="3437238"/>
            <a:ext cx="969957" cy="209308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28" name="직선 화살표 연결선 25627">
            <a:extLst>
              <a:ext uri="{FF2B5EF4-FFF2-40B4-BE49-F238E27FC236}">
                <a16:creationId xmlns:a16="http://schemas.microsoft.com/office/drawing/2014/main" id="{491DAC64-EFF2-9A57-BC2B-864B83EB1D6B}"/>
              </a:ext>
            </a:extLst>
          </p:cNvPr>
          <p:cNvCxnSpPr>
            <a:cxnSpLocks/>
            <a:stCxn id="25607" idx="3"/>
            <a:endCxn id="25608" idx="1"/>
          </p:cNvCxnSpPr>
          <p:nvPr/>
        </p:nvCxnSpPr>
        <p:spPr>
          <a:xfrm>
            <a:off x="3654188" y="5121158"/>
            <a:ext cx="307383" cy="1332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30" name="연결선: 꺾임 25629">
            <a:extLst>
              <a:ext uri="{FF2B5EF4-FFF2-40B4-BE49-F238E27FC236}">
                <a16:creationId xmlns:a16="http://schemas.microsoft.com/office/drawing/2014/main" id="{B4426BEC-FEAB-2B6A-9CAD-B8E3EC3E8284}"/>
              </a:ext>
            </a:extLst>
          </p:cNvPr>
          <p:cNvCxnSpPr>
            <a:cxnSpLocks/>
            <a:stCxn id="25608" idx="3"/>
            <a:endCxn id="25611" idx="1"/>
          </p:cNvCxnSpPr>
          <p:nvPr/>
        </p:nvCxnSpPr>
        <p:spPr>
          <a:xfrm flipV="1">
            <a:off x="5329723" y="4892559"/>
            <a:ext cx="352639" cy="241924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31" name="연결선: 꺾임 25630">
            <a:extLst>
              <a:ext uri="{FF2B5EF4-FFF2-40B4-BE49-F238E27FC236}">
                <a16:creationId xmlns:a16="http://schemas.microsoft.com/office/drawing/2014/main" id="{5125C8C5-47D0-E1A1-5E0B-DC84F7A4AAE4}"/>
              </a:ext>
            </a:extLst>
          </p:cNvPr>
          <p:cNvCxnSpPr>
            <a:cxnSpLocks/>
            <a:stCxn id="25611" idx="3"/>
            <a:endCxn id="25619" idx="1"/>
          </p:cNvCxnSpPr>
          <p:nvPr/>
        </p:nvCxnSpPr>
        <p:spPr>
          <a:xfrm flipV="1">
            <a:off x="7050514" y="4890931"/>
            <a:ext cx="170907" cy="1628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32" name="연결선: 꺾임 25631">
            <a:extLst>
              <a:ext uri="{FF2B5EF4-FFF2-40B4-BE49-F238E27FC236}">
                <a16:creationId xmlns:a16="http://schemas.microsoft.com/office/drawing/2014/main" id="{D48F8818-94FD-FCD3-2168-2788FE0CD4D1}"/>
              </a:ext>
            </a:extLst>
          </p:cNvPr>
          <p:cNvCxnSpPr>
            <a:cxnSpLocks/>
            <a:stCxn id="25619" idx="0"/>
            <a:endCxn id="25612" idx="2"/>
          </p:cNvCxnSpPr>
          <p:nvPr/>
        </p:nvCxnSpPr>
        <p:spPr>
          <a:xfrm rot="16200000" flipV="1">
            <a:off x="6630251" y="3463284"/>
            <a:ext cx="1424279" cy="1126215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33" name="연결선: 꺾임 25632">
            <a:extLst>
              <a:ext uri="{FF2B5EF4-FFF2-40B4-BE49-F238E27FC236}">
                <a16:creationId xmlns:a16="http://schemas.microsoft.com/office/drawing/2014/main" id="{074E4025-64F7-C0C5-540F-3B15255D1A12}"/>
              </a:ext>
            </a:extLst>
          </p:cNvPr>
          <p:cNvCxnSpPr>
            <a:cxnSpLocks/>
            <a:stCxn id="25612" idx="3"/>
            <a:endCxn id="25613" idx="1"/>
          </p:cNvCxnSpPr>
          <p:nvPr/>
        </p:nvCxnSpPr>
        <p:spPr>
          <a:xfrm flipV="1">
            <a:off x="7463358" y="2285483"/>
            <a:ext cx="1869324" cy="876369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34" name="연결선: 꺾임 25633">
            <a:extLst>
              <a:ext uri="{FF2B5EF4-FFF2-40B4-BE49-F238E27FC236}">
                <a16:creationId xmlns:a16="http://schemas.microsoft.com/office/drawing/2014/main" id="{287B8090-215F-3BE4-BAB9-A72C18D2A7A5}"/>
              </a:ext>
            </a:extLst>
          </p:cNvPr>
          <p:cNvCxnSpPr>
            <a:cxnSpLocks/>
            <a:stCxn id="25612" idx="3"/>
            <a:endCxn id="25614" idx="1"/>
          </p:cNvCxnSpPr>
          <p:nvPr/>
        </p:nvCxnSpPr>
        <p:spPr>
          <a:xfrm flipV="1">
            <a:off x="7463358" y="3029300"/>
            <a:ext cx="1869324" cy="132552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35" name="연결선: 꺾임 25634">
            <a:extLst>
              <a:ext uri="{FF2B5EF4-FFF2-40B4-BE49-F238E27FC236}">
                <a16:creationId xmlns:a16="http://schemas.microsoft.com/office/drawing/2014/main" id="{7EC901D6-5C35-9379-E0E9-4E12B8C5BDE3}"/>
              </a:ext>
            </a:extLst>
          </p:cNvPr>
          <p:cNvCxnSpPr>
            <a:cxnSpLocks/>
            <a:stCxn id="25612" idx="3"/>
            <a:endCxn id="25615" idx="1"/>
          </p:cNvCxnSpPr>
          <p:nvPr/>
        </p:nvCxnSpPr>
        <p:spPr>
          <a:xfrm>
            <a:off x="7463358" y="3161852"/>
            <a:ext cx="1869324" cy="587835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36" name="직사각형 25635">
            <a:extLst>
              <a:ext uri="{FF2B5EF4-FFF2-40B4-BE49-F238E27FC236}">
                <a16:creationId xmlns:a16="http://schemas.microsoft.com/office/drawing/2014/main" id="{617A0E64-E3C1-A03A-29FF-292CF5845C5D}"/>
              </a:ext>
            </a:extLst>
          </p:cNvPr>
          <p:cNvSpPr/>
          <p:nvPr/>
        </p:nvSpPr>
        <p:spPr>
          <a:xfrm>
            <a:off x="406574" y="4373997"/>
            <a:ext cx="8352928" cy="1771655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/>
          </a:p>
        </p:txBody>
      </p:sp>
      <p:cxnSp>
        <p:nvCxnSpPr>
          <p:cNvPr id="25638" name="연결선: 꺾임 25637">
            <a:extLst>
              <a:ext uri="{FF2B5EF4-FFF2-40B4-BE49-F238E27FC236}">
                <a16:creationId xmlns:a16="http://schemas.microsoft.com/office/drawing/2014/main" id="{F7011254-D0D8-4306-BE7C-B8BEE6AE467D}"/>
              </a:ext>
            </a:extLst>
          </p:cNvPr>
          <p:cNvCxnSpPr>
            <a:cxnSpLocks/>
            <a:stCxn id="25606" idx="3"/>
            <a:endCxn id="25609" idx="1"/>
          </p:cNvCxnSpPr>
          <p:nvPr/>
        </p:nvCxnSpPr>
        <p:spPr>
          <a:xfrm>
            <a:off x="1859959" y="5125737"/>
            <a:ext cx="426077" cy="565842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52" name="연결선: 꺾임 25651">
            <a:extLst>
              <a:ext uri="{FF2B5EF4-FFF2-40B4-BE49-F238E27FC236}">
                <a16:creationId xmlns:a16="http://schemas.microsoft.com/office/drawing/2014/main" id="{988714B3-7B72-B5A9-5D02-3B66AD40524A}"/>
              </a:ext>
            </a:extLst>
          </p:cNvPr>
          <p:cNvCxnSpPr>
            <a:cxnSpLocks/>
            <a:stCxn id="25608" idx="3"/>
            <a:endCxn id="25610" idx="1"/>
          </p:cNvCxnSpPr>
          <p:nvPr/>
        </p:nvCxnSpPr>
        <p:spPr>
          <a:xfrm>
            <a:off x="5329723" y="5134483"/>
            <a:ext cx="319774" cy="429245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78" name="직사각형 25677">
            <a:extLst>
              <a:ext uri="{FF2B5EF4-FFF2-40B4-BE49-F238E27FC236}">
                <a16:creationId xmlns:a16="http://schemas.microsoft.com/office/drawing/2014/main" id="{8927B804-40B5-FE73-1B16-82FC87D05E7A}"/>
              </a:ext>
            </a:extLst>
          </p:cNvPr>
          <p:cNvSpPr/>
          <p:nvPr/>
        </p:nvSpPr>
        <p:spPr>
          <a:xfrm>
            <a:off x="358805" y="1968981"/>
            <a:ext cx="10719258" cy="2100973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/>
          </a:p>
        </p:txBody>
      </p:sp>
      <p:sp>
        <p:nvSpPr>
          <p:cNvPr id="25679" name="직사각형 25678">
            <a:extLst>
              <a:ext uri="{FF2B5EF4-FFF2-40B4-BE49-F238E27FC236}">
                <a16:creationId xmlns:a16="http://schemas.microsoft.com/office/drawing/2014/main" id="{493AADDC-3F85-CE2B-A8CC-3306B87C0310}"/>
              </a:ext>
            </a:extLst>
          </p:cNvPr>
          <p:cNvSpPr/>
          <p:nvPr/>
        </p:nvSpPr>
        <p:spPr>
          <a:xfrm>
            <a:off x="8900180" y="1856821"/>
            <a:ext cx="2370387" cy="4380491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/>
          </a:p>
        </p:txBody>
      </p:sp>
      <p:sp>
        <p:nvSpPr>
          <p:cNvPr id="25683" name="TextBox 25682">
            <a:extLst>
              <a:ext uri="{FF2B5EF4-FFF2-40B4-BE49-F238E27FC236}">
                <a16:creationId xmlns:a16="http://schemas.microsoft.com/office/drawing/2014/main" id="{6A9A0878-C4DD-D418-0826-5EB4EBB9F79C}"/>
              </a:ext>
            </a:extLst>
          </p:cNvPr>
          <p:cNvSpPr txBox="1"/>
          <p:nvPr/>
        </p:nvSpPr>
        <p:spPr>
          <a:xfrm>
            <a:off x="329735" y="1762259"/>
            <a:ext cx="96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</a:t>
            </a:r>
            <a:endParaRPr lang="ko-KR" altLang="en-US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684" name="TextBox 25683">
            <a:extLst>
              <a:ext uri="{FF2B5EF4-FFF2-40B4-BE49-F238E27FC236}">
                <a16:creationId xmlns:a16="http://schemas.microsoft.com/office/drawing/2014/main" id="{55104D26-8B1C-E7DB-81C0-2768686BCD98}"/>
              </a:ext>
            </a:extLst>
          </p:cNvPr>
          <p:cNvSpPr txBox="1"/>
          <p:nvPr/>
        </p:nvSpPr>
        <p:spPr>
          <a:xfrm>
            <a:off x="393283" y="4189331"/>
            <a:ext cx="96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</a:t>
            </a:r>
            <a:endParaRPr lang="ko-KR" alt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685" name="TextBox 25684">
            <a:extLst>
              <a:ext uri="{FF2B5EF4-FFF2-40B4-BE49-F238E27FC236}">
                <a16:creationId xmlns:a16="http://schemas.microsoft.com/office/drawing/2014/main" id="{9D185EEF-42D0-C58C-6E60-8C247A47610E}"/>
              </a:ext>
            </a:extLst>
          </p:cNvPr>
          <p:cNvSpPr txBox="1"/>
          <p:nvPr/>
        </p:nvSpPr>
        <p:spPr>
          <a:xfrm>
            <a:off x="10809065" y="1618734"/>
            <a:ext cx="96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EIS</a:t>
            </a:r>
            <a:endParaRPr lang="ko-KR" altLang="en-US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F62516-E9F6-BCE1-6CC7-4331E435795F}"/>
              </a:ext>
            </a:extLst>
          </p:cNvPr>
          <p:cNvSpPr/>
          <p:nvPr/>
        </p:nvSpPr>
        <p:spPr>
          <a:xfrm>
            <a:off x="9332681" y="4333142"/>
            <a:ext cx="1368152" cy="457199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작업지시 종합실적 조회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6AD7FB-8780-B410-822D-0F9EEC3790A9}"/>
              </a:ext>
            </a:extLst>
          </p:cNvPr>
          <p:cNvSpPr/>
          <p:nvPr/>
        </p:nvSpPr>
        <p:spPr>
          <a:xfrm>
            <a:off x="9332681" y="4985794"/>
            <a:ext cx="1368152" cy="457199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품목별 수주현황 조회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CBDEB0-7E38-3C2D-5D94-E55F581A71FB}"/>
              </a:ext>
            </a:extLst>
          </p:cNvPr>
          <p:cNvSpPr/>
          <p:nvPr/>
        </p:nvSpPr>
        <p:spPr>
          <a:xfrm>
            <a:off x="9332681" y="5611202"/>
            <a:ext cx="1368152" cy="457199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비가동</a:t>
            </a: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내역 조회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FDFFDFA3-65AC-CE54-1ED5-00B12E1B8426}"/>
              </a:ext>
            </a:extLst>
          </p:cNvPr>
          <p:cNvCxnSpPr>
            <a:cxnSpLocks/>
            <a:stCxn id="25612" idx="3"/>
            <a:endCxn id="2" idx="1"/>
          </p:cNvCxnSpPr>
          <p:nvPr/>
        </p:nvCxnSpPr>
        <p:spPr>
          <a:xfrm>
            <a:off x="7463358" y="3161852"/>
            <a:ext cx="1869323" cy="1399890"/>
          </a:xfrm>
          <a:prstGeom prst="bentConnector3">
            <a:avLst>
              <a:gd name="adj1" fmla="val 62847"/>
            </a:avLst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57238AF0-EE54-6754-0DE6-6B1FB4BA6A47}"/>
              </a:ext>
            </a:extLst>
          </p:cNvPr>
          <p:cNvCxnSpPr>
            <a:cxnSpLocks/>
            <a:stCxn id="25612" idx="3"/>
            <a:endCxn id="3" idx="1"/>
          </p:cNvCxnSpPr>
          <p:nvPr/>
        </p:nvCxnSpPr>
        <p:spPr>
          <a:xfrm>
            <a:off x="7463358" y="3161852"/>
            <a:ext cx="1869323" cy="2052542"/>
          </a:xfrm>
          <a:prstGeom prst="bentConnector3">
            <a:avLst>
              <a:gd name="adj1" fmla="val 63341"/>
            </a:avLst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4D5CD88A-206F-1CA9-BD2F-08D692857F96}"/>
              </a:ext>
            </a:extLst>
          </p:cNvPr>
          <p:cNvCxnSpPr>
            <a:cxnSpLocks/>
            <a:stCxn id="25612" idx="3"/>
            <a:endCxn id="4" idx="1"/>
          </p:cNvCxnSpPr>
          <p:nvPr/>
        </p:nvCxnSpPr>
        <p:spPr>
          <a:xfrm>
            <a:off x="7463358" y="3161852"/>
            <a:ext cx="1869323" cy="2677950"/>
          </a:xfrm>
          <a:prstGeom prst="bentConnector3">
            <a:avLst>
              <a:gd name="adj1" fmla="val 62847"/>
            </a:avLst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743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1097</Words>
  <Application>Microsoft Office PowerPoint</Application>
  <PresentationFormat>사용자 지정</PresentationFormat>
  <Paragraphs>374</Paragraphs>
  <Slides>20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나눔고딕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User</cp:lastModifiedBy>
  <cp:revision>74</cp:revision>
  <dcterms:created xsi:type="dcterms:W3CDTF">2019-08-26T09:16:45Z</dcterms:created>
  <dcterms:modified xsi:type="dcterms:W3CDTF">2023-02-14T01:54:46Z</dcterms:modified>
</cp:coreProperties>
</file>